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4" r:id="rId8"/>
    <p:sldId id="265" r:id="rId9"/>
    <p:sldId id="262" r:id="rId10"/>
    <p:sldId id="263" r:id="rId11"/>
    <p:sldId id="266" r:id="rId12"/>
    <p:sldId id="267" r:id="rId13"/>
    <p:sldId id="268" r:id="rId14"/>
    <p:sldId id="269" r:id="rId15"/>
    <p:sldId id="270" r:id="rId16"/>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400"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4.gif"/><Relationship Id="rId5" Type="http://schemas.openxmlformats.org/officeDocument/2006/relationships/image" Target="../media/image63.gif"/><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5.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1.png"/><Relationship Id="rId4" Type="http://schemas.openxmlformats.org/officeDocument/2006/relationships/hyperlink" Target="https://github.com/kashish-10/Diva_Guard_2023_it_wa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sv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svg"/><Relationship Id="rId3" Type="http://schemas.openxmlformats.org/officeDocument/2006/relationships/image" Target="../media/image14.png"/><Relationship Id="rId7" Type="http://schemas.openxmlformats.org/officeDocument/2006/relationships/image" Target="../media/image18.jpeg"/><Relationship Id="rId12"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sv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sv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6" Type="http://schemas.openxmlformats.org/officeDocument/2006/relationships/image" Target="../media/image41.gif"/><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sv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png"/><Relationship Id="rId14" Type="http://schemas.openxmlformats.org/officeDocument/2006/relationships/image" Target="../media/image39.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10" Type="http://schemas.openxmlformats.org/officeDocument/2006/relationships/image" Target="../media/image48.gif"/><Relationship Id="rId4" Type="http://schemas.openxmlformats.org/officeDocument/2006/relationships/image" Target="../media/image44.png"/><Relationship Id="rId9"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gif"/></Relationships>
</file>

<file path=ppt/slides/_rels/slide8.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gif"/></Relationships>
</file>

<file path=ppt/slides/_rels/slide9.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5B6"/>
        </a:solidFill>
        <a:effectLst/>
      </p:bgPr>
    </p:bg>
    <p:spTree>
      <p:nvGrpSpPr>
        <p:cNvPr id="1" name=""/>
        <p:cNvGrpSpPr/>
        <p:nvPr/>
      </p:nvGrpSpPr>
      <p:grpSpPr>
        <a:xfrm>
          <a:off x="0" y="0"/>
          <a:ext cx="0" cy="0"/>
          <a:chOff x="0" y="0"/>
          <a:chExt cx="0" cy="0"/>
        </a:xfrm>
      </p:grpSpPr>
      <p:sp>
        <p:nvSpPr>
          <p:cNvPr id="2" name="Freeform 2"/>
          <p:cNvSpPr/>
          <p:nvPr/>
        </p:nvSpPr>
        <p:spPr>
          <a:xfrm>
            <a:off x="11630413" y="3686037"/>
            <a:ext cx="3117567" cy="2914925"/>
          </a:xfrm>
          <a:custGeom>
            <a:avLst/>
            <a:gdLst/>
            <a:ahLst/>
            <a:cxnLst/>
            <a:rect l="l" t="t" r="r" b="b"/>
            <a:pathLst>
              <a:path w="3117567" h="2914925">
                <a:moveTo>
                  <a:pt x="0" y="0"/>
                </a:moveTo>
                <a:lnTo>
                  <a:pt x="3117567" y="0"/>
                </a:lnTo>
                <a:lnTo>
                  <a:pt x="3117567" y="2914926"/>
                </a:lnTo>
                <a:lnTo>
                  <a:pt x="0" y="29149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3797" y="177670"/>
            <a:ext cx="17940405" cy="9931660"/>
            <a:chOff x="0" y="0"/>
            <a:chExt cx="4725045" cy="2615746"/>
          </a:xfrm>
        </p:grpSpPr>
        <p:sp>
          <p:nvSpPr>
            <p:cNvPr id="4" name="Freeform 4"/>
            <p:cNvSpPr/>
            <p:nvPr/>
          </p:nvSpPr>
          <p:spPr>
            <a:xfrm>
              <a:off x="0" y="0"/>
              <a:ext cx="4725045" cy="2615746"/>
            </a:xfrm>
            <a:custGeom>
              <a:avLst/>
              <a:gdLst/>
              <a:ahLst/>
              <a:cxnLst/>
              <a:rect l="l" t="t" r="r" b="b"/>
              <a:pathLst>
                <a:path w="4725045" h="2615746">
                  <a:moveTo>
                    <a:pt x="22008" y="0"/>
                  </a:moveTo>
                  <a:lnTo>
                    <a:pt x="4703037" y="0"/>
                  </a:lnTo>
                  <a:cubicBezTo>
                    <a:pt x="4715192" y="0"/>
                    <a:pt x="4725045" y="9853"/>
                    <a:pt x="4725045" y="22008"/>
                  </a:cubicBezTo>
                  <a:lnTo>
                    <a:pt x="4725045" y="2593737"/>
                  </a:lnTo>
                  <a:cubicBezTo>
                    <a:pt x="4725045" y="2605892"/>
                    <a:pt x="4715192" y="2615746"/>
                    <a:pt x="4703037" y="2615746"/>
                  </a:cubicBezTo>
                  <a:lnTo>
                    <a:pt x="22008" y="2615746"/>
                  </a:lnTo>
                  <a:cubicBezTo>
                    <a:pt x="9853" y="2615746"/>
                    <a:pt x="0" y="2605892"/>
                    <a:pt x="0" y="2593737"/>
                  </a:cubicBezTo>
                  <a:lnTo>
                    <a:pt x="0" y="22008"/>
                  </a:lnTo>
                  <a:cubicBezTo>
                    <a:pt x="0" y="9853"/>
                    <a:pt x="9853" y="0"/>
                    <a:pt x="22008" y="0"/>
                  </a:cubicBezTo>
                  <a:close/>
                </a:path>
              </a:pathLst>
            </a:custGeom>
            <a:solidFill>
              <a:srgbClr val="FCFFFF">
                <a:alpha val="73725"/>
              </a:srgbClr>
            </a:solidFill>
            <a:ln w="28575" cap="rnd">
              <a:solidFill>
                <a:srgbClr val="000000">
                  <a:alpha val="73725"/>
                </a:srgbClr>
              </a:solidFill>
              <a:prstDash val="solid"/>
              <a:round/>
            </a:ln>
          </p:spPr>
        </p:sp>
        <p:sp>
          <p:nvSpPr>
            <p:cNvPr id="5" name="TextBox 5"/>
            <p:cNvSpPr txBox="1"/>
            <p:nvPr/>
          </p:nvSpPr>
          <p:spPr>
            <a:xfrm>
              <a:off x="0" y="-28575"/>
              <a:ext cx="4725045" cy="2644321"/>
            </a:xfrm>
            <a:prstGeom prst="rect">
              <a:avLst/>
            </a:prstGeom>
          </p:spPr>
          <p:txBody>
            <a:bodyPr lIns="50800" tIns="50800" rIns="50800" bIns="50800" rtlCol="0" anchor="ctr"/>
            <a:lstStyle/>
            <a:p>
              <a:pPr algn="ctr">
                <a:lnSpc>
                  <a:spcPts val="2660"/>
                </a:lnSpc>
              </a:pPr>
              <a:endParaRPr/>
            </a:p>
          </p:txBody>
        </p:sp>
      </p:grpSp>
      <p:sp>
        <p:nvSpPr>
          <p:cNvPr id="6" name="Freeform 6"/>
          <p:cNvSpPr/>
          <p:nvPr/>
        </p:nvSpPr>
        <p:spPr>
          <a:xfrm>
            <a:off x="173797" y="800100"/>
            <a:ext cx="7882114" cy="9286732"/>
          </a:xfrm>
          <a:custGeom>
            <a:avLst/>
            <a:gdLst/>
            <a:ahLst/>
            <a:cxnLst/>
            <a:rect l="l" t="t" r="r" b="b"/>
            <a:pathLst>
              <a:path w="7882114" h="9286732">
                <a:moveTo>
                  <a:pt x="0" y="0"/>
                </a:moveTo>
                <a:lnTo>
                  <a:pt x="7882114" y="0"/>
                </a:lnTo>
                <a:lnTo>
                  <a:pt x="7882114" y="9286732"/>
                </a:lnTo>
                <a:lnTo>
                  <a:pt x="0" y="9286732"/>
                </a:lnTo>
                <a:lnTo>
                  <a:pt x="0" y="0"/>
                </a:lnTo>
                <a:close/>
              </a:path>
            </a:pathLst>
          </a:custGeom>
          <a:blipFill>
            <a:blip r:embed="rId4">
              <a:alphaModFix amt="82000"/>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0033674" y="733425"/>
            <a:ext cx="7225626" cy="1057275"/>
          </a:xfrm>
          <a:prstGeom prst="rect">
            <a:avLst/>
          </a:prstGeom>
        </p:spPr>
        <p:txBody>
          <a:bodyPr lIns="0" tIns="0" rIns="0" bIns="0" rtlCol="0" anchor="t">
            <a:spAutoFit/>
          </a:bodyPr>
          <a:lstStyle/>
          <a:p>
            <a:pPr algn="ctr">
              <a:lnSpc>
                <a:spcPts val="4200"/>
              </a:lnSpc>
            </a:pPr>
            <a:r>
              <a:rPr lang="en-US" sz="3000" spc="297" dirty="0">
                <a:solidFill>
                  <a:srgbClr val="545454"/>
                </a:solidFill>
                <a:latin typeface="TT Norms Bold"/>
              </a:rPr>
              <a:t>SAFEGUARDING SOCIETY</a:t>
            </a:r>
          </a:p>
          <a:p>
            <a:pPr algn="ctr">
              <a:lnSpc>
                <a:spcPts val="4200"/>
              </a:lnSpc>
            </a:pPr>
            <a:r>
              <a:rPr lang="en-US" sz="3000" spc="297" dirty="0">
                <a:solidFill>
                  <a:srgbClr val="545454"/>
                </a:solidFill>
                <a:latin typeface="TT Norms Bold"/>
              </a:rPr>
              <a:t>WOMEN SAFETY</a:t>
            </a:r>
          </a:p>
        </p:txBody>
      </p:sp>
      <p:sp>
        <p:nvSpPr>
          <p:cNvPr id="8" name="TextBox 8"/>
          <p:cNvSpPr txBox="1"/>
          <p:nvPr/>
        </p:nvSpPr>
        <p:spPr>
          <a:xfrm>
            <a:off x="9753600" y="3975221"/>
            <a:ext cx="8195015" cy="1974793"/>
          </a:xfrm>
          <a:prstGeom prst="rect">
            <a:avLst/>
          </a:prstGeom>
        </p:spPr>
        <p:txBody>
          <a:bodyPr lIns="0" tIns="0" rIns="0" bIns="0" rtlCol="0" anchor="t">
            <a:spAutoFit/>
          </a:bodyPr>
          <a:lstStyle/>
          <a:p>
            <a:pPr algn="ctr">
              <a:lnSpc>
                <a:spcPts val="15353"/>
              </a:lnSpc>
            </a:pPr>
            <a:r>
              <a:rPr lang="en-US" sz="10966" dirty="0">
                <a:solidFill>
                  <a:srgbClr val="000000"/>
                </a:solidFill>
                <a:latin typeface="Bodoni FLF Bold"/>
              </a:rPr>
              <a:t>DIVA GUARD</a:t>
            </a:r>
          </a:p>
        </p:txBody>
      </p:sp>
      <p:sp>
        <p:nvSpPr>
          <p:cNvPr id="9" name="TextBox 9"/>
          <p:cNvSpPr txBox="1"/>
          <p:nvPr/>
        </p:nvSpPr>
        <p:spPr>
          <a:xfrm>
            <a:off x="12104273" y="7419331"/>
            <a:ext cx="2169847" cy="495897"/>
          </a:xfrm>
          <a:prstGeom prst="rect">
            <a:avLst/>
          </a:prstGeom>
        </p:spPr>
        <p:txBody>
          <a:bodyPr lIns="0" tIns="0" rIns="0" bIns="0" rtlCol="0" anchor="t">
            <a:spAutoFit/>
          </a:bodyPr>
          <a:lstStyle/>
          <a:p>
            <a:pPr algn="ctr">
              <a:lnSpc>
                <a:spcPts val="4033"/>
              </a:lnSpc>
            </a:pPr>
            <a:r>
              <a:rPr lang="en-US" sz="2881">
                <a:solidFill>
                  <a:srgbClr val="000000"/>
                </a:solidFill>
                <a:latin typeface="TT Norms"/>
              </a:rPr>
              <a:t>Presented by</a:t>
            </a:r>
          </a:p>
        </p:txBody>
      </p:sp>
      <p:sp>
        <p:nvSpPr>
          <p:cNvPr id="10" name="TextBox 10"/>
          <p:cNvSpPr txBox="1"/>
          <p:nvPr/>
        </p:nvSpPr>
        <p:spPr>
          <a:xfrm>
            <a:off x="9906850" y="8469477"/>
            <a:ext cx="6564691" cy="688975"/>
          </a:xfrm>
          <a:prstGeom prst="rect">
            <a:avLst/>
          </a:prstGeom>
        </p:spPr>
        <p:txBody>
          <a:bodyPr lIns="0" tIns="0" rIns="0" bIns="0" rtlCol="0" anchor="t">
            <a:spAutoFit/>
          </a:bodyPr>
          <a:lstStyle/>
          <a:p>
            <a:pPr algn="ctr">
              <a:lnSpc>
                <a:spcPts val="5600"/>
              </a:lnSpc>
            </a:pPr>
            <a:r>
              <a:rPr lang="en-US" sz="4000" spc="396" dirty="0">
                <a:solidFill>
                  <a:srgbClr val="545454"/>
                </a:solidFill>
                <a:latin typeface="TT Norms Bold"/>
              </a:rPr>
              <a:t>TEAM: 2023_IT_WAS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E5B6"/>
        </a:solidFill>
        <a:effectLst/>
      </p:bgPr>
    </p:bg>
    <p:spTree>
      <p:nvGrpSpPr>
        <p:cNvPr id="1" name=""/>
        <p:cNvGrpSpPr/>
        <p:nvPr/>
      </p:nvGrpSpPr>
      <p:grpSpPr>
        <a:xfrm>
          <a:off x="0" y="0"/>
          <a:ext cx="0" cy="0"/>
          <a:chOff x="0" y="0"/>
          <a:chExt cx="0" cy="0"/>
        </a:xfrm>
      </p:grpSpPr>
      <p:grpSp>
        <p:nvGrpSpPr>
          <p:cNvPr id="2" name="Group 2"/>
          <p:cNvGrpSpPr/>
          <p:nvPr/>
        </p:nvGrpSpPr>
        <p:grpSpPr>
          <a:xfrm>
            <a:off x="118995" y="187390"/>
            <a:ext cx="17940405" cy="9931660"/>
            <a:chOff x="0" y="0"/>
            <a:chExt cx="4725045" cy="2615746"/>
          </a:xfrm>
        </p:grpSpPr>
        <p:sp>
          <p:nvSpPr>
            <p:cNvPr id="3" name="Freeform 3"/>
            <p:cNvSpPr/>
            <p:nvPr/>
          </p:nvSpPr>
          <p:spPr>
            <a:xfrm>
              <a:off x="0" y="0"/>
              <a:ext cx="4725045" cy="2615746"/>
            </a:xfrm>
            <a:custGeom>
              <a:avLst/>
              <a:gdLst/>
              <a:ahLst/>
              <a:cxnLst/>
              <a:rect l="l" t="t" r="r" b="b"/>
              <a:pathLst>
                <a:path w="4725045" h="2615746">
                  <a:moveTo>
                    <a:pt x="22008" y="0"/>
                  </a:moveTo>
                  <a:lnTo>
                    <a:pt x="4703037" y="0"/>
                  </a:lnTo>
                  <a:cubicBezTo>
                    <a:pt x="4715192" y="0"/>
                    <a:pt x="4725045" y="9853"/>
                    <a:pt x="4725045" y="22008"/>
                  </a:cubicBezTo>
                  <a:lnTo>
                    <a:pt x="4725045" y="2593737"/>
                  </a:lnTo>
                  <a:cubicBezTo>
                    <a:pt x="4725045" y="2605892"/>
                    <a:pt x="4715192" y="2615746"/>
                    <a:pt x="4703037" y="2615746"/>
                  </a:cubicBezTo>
                  <a:lnTo>
                    <a:pt x="22008" y="2615746"/>
                  </a:lnTo>
                  <a:cubicBezTo>
                    <a:pt x="9853" y="2615746"/>
                    <a:pt x="0" y="2605892"/>
                    <a:pt x="0" y="2593737"/>
                  </a:cubicBezTo>
                  <a:lnTo>
                    <a:pt x="0" y="22008"/>
                  </a:lnTo>
                  <a:cubicBezTo>
                    <a:pt x="0" y="9853"/>
                    <a:pt x="9853" y="0"/>
                    <a:pt x="22008" y="0"/>
                  </a:cubicBezTo>
                  <a:close/>
                </a:path>
              </a:pathLst>
            </a:custGeom>
            <a:solidFill>
              <a:srgbClr val="FCFFFF">
                <a:alpha val="73725"/>
              </a:srgbClr>
            </a:solidFill>
            <a:ln w="28575" cap="rnd">
              <a:solidFill>
                <a:srgbClr val="000000">
                  <a:alpha val="73725"/>
                </a:srgbClr>
              </a:solidFill>
              <a:prstDash val="solid"/>
              <a:round/>
            </a:ln>
          </p:spPr>
        </p:sp>
        <p:sp>
          <p:nvSpPr>
            <p:cNvPr id="4" name="TextBox 4"/>
            <p:cNvSpPr txBox="1"/>
            <p:nvPr/>
          </p:nvSpPr>
          <p:spPr>
            <a:xfrm>
              <a:off x="0" y="-28575"/>
              <a:ext cx="4725045" cy="2644321"/>
            </a:xfrm>
            <a:prstGeom prst="rect">
              <a:avLst/>
            </a:prstGeom>
          </p:spPr>
          <p:txBody>
            <a:bodyPr lIns="50800" tIns="50800" rIns="50800" bIns="50800" rtlCol="0" anchor="ctr"/>
            <a:lstStyle/>
            <a:p>
              <a:pPr algn="ctr">
                <a:lnSpc>
                  <a:spcPts val="2660"/>
                </a:lnSpc>
              </a:pPr>
              <a:endParaRPr/>
            </a:p>
          </p:txBody>
        </p:sp>
      </p:grpSp>
      <p:sp>
        <p:nvSpPr>
          <p:cNvPr id="8" name="TextBox 8"/>
          <p:cNvSpPr txBox="1"/>
          <p:nvPr/>
        </p:nvSpPr>
        <p:spPr>
          <a:xfrm>
            <a:off x="8507638" y="1951148"/>
            <a:ext cx="4292757" cy="457949"/>
          </a:xfrm>
          <a:prstGeom prst="rect">
            <a:avLst/>
          </a:prstGeom>
        </p:spPr>
        <p:txBody>
          <a:bodyPr lIns="0" tIns="0" rIns="0" bIns="0" rtlCol="0" anchor="t">
            <a:spAutoFit/>
          </a:bodyPr>
          <a:lstStyle/>
          <a:p>
            <a:pPr>
              <a:lnSpc>
                <a:spcPts val="3757"/>
              </a:lnSpc>
            </a:pPr>
            <a:r>
              <a:rPr lang="en-US" sz="2504" dirty="0">
                <a:solidFill>
                  <a:srgbClr val="000000"/>
                </a:solidFill>
                <a:latin typeface="TT Norms Bold"/>
              </a:rPr>
              <a:t>Safe Shake- What and How?</a:t>
            </a:r>
          </a:p>
        </p:txBody>
      </p:sp>
      <p:sp>
        <p:nvSpPr>
          <p:cNvPr id="9" name="TextBox 9"/>
          <p:cNvSpPr txBox="1"/>
          <p:nvPr/>
        </p:nvSpPr>
        <p:spPr>
          <a:xfrm>
            <a:off x="8345209" y="2517593"/>
            <a:ext cx="5846016" cy="2502608"/>
          </a:xfrm>
          <a:prstGeom prst="rect">
            <a:avLst/>
          </a:prstGeom>
        </p:spPr>
        <p:txBody>
          <a:bodyPr lIns="0" tIns="0" rIns="0" bIns="0" rtlCol="0" anchor="t">
            <a:spAutoFit/>
          </a:bodyPr>
          <a:lstStyle/>
          <a:p>
            <a:pPr marL="473217" lvl="1" indent="-236609">
              <a:lnSpc>
                <a:spcPts val="3287"/>
              </a:lnSpc>
              <a:buFont typeface="Arial"/>
              <a:buChar char="•"/>
            </a:pPr>
            <a:r>
              <a:rPr lang="en-US" spc="-10" dirty="0">
                <a:solidFill>
                  <a:srgbClr val="545454"/>
                </a:solidFill>
                <a:latin typeface="TT Norms"/>
              </a:rPr>
              <a:t>User shakes phone 5 times for the first message to be sent and then 1 message for every shake further until the reset timer is hit.</a:t>
            </a:r>
          </a:p>
          <a:p>
            <a:pPr marL="473217" lvl="1" indent="-236609">
              <a:lnSpc>
                <a:spcPts val="3287"/>
              </a:lnSpc>
              <a:buFont typeface="Arial"/>
              <a:buChar char="•"/>
            </a:pPr>
            <a:r>
              <a:rPr lang="en-US" spc="-10" dirty="0">
                <a:solidFill>
                  <a:srgbClr val="545454"/>
                </a:solidFill>
                <a:latin typeface="TT Norms"/>
              </a:rPr>
              <a:t>The specific gravity of shake should be at least 7 and reset timer is 3 secs.</a:t>
            </a:r>
          </a:p>
          <a:p>
            <a:pPr marL="473217" lvl="1" indent="-236609">
              <a:lnSpc>
                <a:spcPts val="3287"/>
              </a:lnSpc>
              <a:buFont typeface="Arial"/>
              <a:buChar char="•"/>
            </a:pPr>
            <a:r>
              <a:rPr lang="en-US" spc="-10" dirty="0">
                <a:solidFill>
                  <a:srgbClr val="545454"/>
                </a:solidFill>
                <a:latin typeface="TT Norms"/>
              </a:rPr>
              <a:t>SMS will contain the current location of user.</a:t>
            </a:r>
          </a:p>
        </p:txBody>
      </p:sp>
      <p:sp>
        <p:nvSpPr>
          <p:cNvPr id="10" name="TextBox 10"/>
          <p:cNvSpPr txBox="1"/>
          <p:nvPr/>
        </p:nvSpPr>
        <p:spPr>
          <a:xfrm>
            <a:off x="457200" y="1943065"/>
            <a:ext cx="3246329" cy="441959"/>
          </a:xfrm>
          <a:prstGeom prst="rect">
            <a:avLst/>
          </a:prstGeom>
        </p:spPr>
        <p:txBody>
          <a:bodyPr lIns="0" tIns="0" rIns="0" bIns="0" rtlCol="0" anchor="t">
            <a:spAutoFit/>
          </a:bodyPr>
          <a:lstStyle/>
          <a:p>
            <a:pPr>
              <a:lnSpc>
                <a:spcPts val="3600"/>
              </a:lnSpc>
            </a:pPr>
            <a:r>
              <a:rPr lang="en-US" sz="2400" dirty="0">
                <a:solidFill>
                  <a:srgbClr val="000000"/>
                </a:solidFill>
                <a:latin typeface="TT Norms Bold"/>
              </a:rPr>
              <a:t>SMS Location sharing</a:t>
            </a:r>
          </a:p>
        </p:txBody>
      </p:sp>
      <p:sp>
        <p:nvSpPr>
          <p:cNvPr id="11" name="TextBox 11"/>
          <p:cNvSpPr txBox="1"/>
          <p:nvPr/>
        </p:nvSpPr>
        <p:spPr>
          <a:xfrm>
            <a:off x="301417" y="2409097"/>
            <a:ext cx="4375439" cy="3659976"/>
          </a:xfrm>
          <a:prstGeom prst="rect">
            <a:avLst/>
          </a:prstGeom>
        </p:spPr>
        <p:txBody>
          <a:bodyPr lIns="0" tIns="0" rIns="0" bIns="0" rtlCol="0" anchor="t">
            <a:spAutoFit/>
          </a:bodyPr>
          <a:lstStyle/>
          <a:p>
            <a:pPr marL="453396" lvl="1" indent="-226698">
              <a:lnSpc>
                <a:spcPts val="3150"/>
              </a:lnSpc>
              <a:buFont typeface="Arial"/>
              <a:buChar char="•"/>
            </a:pPr>
            <a:r>
              <a:rPr lang="en-US" spc="-10" dirty="0">
                <a:solidFill>
                  <a:srgbClr val="545454"/>
                </a:solidFill>
                <a:latin typeface="TT Norms"/>
              </a:rPr>
              <a:t>User has 2 options, to send SMS one time or to send in a timely manner.</a:t>
            </a:r>
          </a:p>
          <a:p>
            <a:pPr marL="453396" lvl="1" indent="-226698">
              <a:lnSpc>
                <a:spcPts val="3150"/>
              </a:lnSpc>
              <a:buFont typeface="Arial"/>
              <a:buChar char="•"/>
            </a:pPr>
            <a:r>
              <a:rPr lang="en-US" spc="-10" dirty="0">
                <a:solidFill>
                  <a:srgbClr val="545454"/>
                </a:solidFill>
                <a:latin typeface="TT Norms"/>
              </a:rPr>
              <a:t>Just clicking on ‘Send Current Location’ will share location of user to all emergency contact one time.</a:t>
            </a:r>
          </a:p>
          <a:p>
            <a:pPr marL="453396" lvl="1" indent="-226698">
              <a:lnSpc>
                <a:spcPts val="3150"/>
              </a:lnSpc>
              <a:buFont typeface="Arial"/>
              <a:buChar char="•"/>
            </a:pPr>
            <a:r>
              <a:rPr lang="en-US" spc="-10" dirty="0">
                <a:solidFill>
                  <a:srgbClr val="545454"/>
                </a:solidFill>
                <a:latin typeface="TT Norms"/>
              </a:rPr>
              <a:t>Just clicking on ‘Every 15 minutes’ , this will send total 16 messages (limit can be changed), so will be activated for 4 hours.</a:t>
            </a:r>
          </a:p>
        </p:txBody>
      </p:sp>
      <p:grpSp>
        <p:nvGrpSpPr>
          <p:cNvPr id="12" name="Group 12"/>
          <p:cNvGrpSpPr/>
          <p:nvPr/>
        </p:nvGrpSpPr>
        <p:grpSpPr>
          <a:xfrm rot="-5400000">
            <a:off x="6929639" y="-6190902"/>
            <a:ext cx="1023523" cy="14516157"/>
            <a:chOff x="0" y="0"/>
            <a:chExt cx="269570" cy="3823185"/>
          </a:xfrm>
        </p:grpSpPr>
        <p:sp>
          <p:nvSpPr>
            <p:cNvPr id="13" name="Freeform 13"/>
            <p:cNvSpPr/>
            <p:nvPr/>
          </p:nvSpPr>
          <p:spPr>
            <a:xfrm>
              <a:off x="0" y="0"/>
              <a:ext cx="269570" cy="3823185"/>
            </a:xfrm>
            <a:custGeom>
              <a:avLst/>
              <a:gdLst/>
              <a:ahLst/>
              <a:cxnLst/>
              <a:rect l="l" t="t" r="r" b="b"/>
              <a:pathLst>
                <a:path w="269570" h="3823185">
                  <a:moveTo>
                    <a:pt x="89905" y="3804116"/>
                  </a:moveTo>
                  <a:cubicBezTo>
                    <a:pt x="103725" y="3815630"/>
                    <a:pt x="119437" y="3823185"/>
                    <a:pt x="134858" y="3823185"/>
                  </a:cubicBezTo>
                  <a:cubicBezTo>
                    <a:pt x="150279" y="3823185"/>
                    <a:pt x="165117" y="3816709"/>
                    <a:pt x="178792" y="3805194"/>
                  </a:cubicBezTo>
                  <a:cubicBezTo>
                    <a:pt x="179083" y="3804835"/>
                    <a:pt x="179374" y="3804835"/>
                    <a:pt x="179665" y="3804476"/>
                  </a:cubicBezTo>
                  <a:cubicBezTo>
                    <a:pt x="231018" y="3758421"/>
                    <a:pt x="268843" y="3636807"/>
                    <a:pt x="269570" y="3427814"/>
                  </a:cubicBezTo>
                  <a:lnTo>
                    <a:pt x="269570" y="24583"/>
                  </a:lnTo>
                  <a:cubicBezTo>
                    <a:pt x="269570" y="11006"/>
                    <a:pt x="258564" y="0"/>
                    <a:pt x="244987" y="0"/>
                  </a:cubicBezTo>
                  <a:lnTo>
                    <a:pt x="24583" y="0"/>
                  </a:lnTo>
                  <a:cubicBezTo>
                    <a:pt x="11006" y="0"/>
                    <a:pt x="0" y="11006"/>
                    <a:pt x="0" y="24583"/>
                  </a:cubicBezTo>
                  <a:lnTo>
                    <a:pt x="0" y="3425270"/>
                  </a:lnTo>
                  <a:cubicBezTo>
                    <a:pt x="727" y="3637525"/>
                    <a:pt x="37970" y="3759141"/>
                    <a:pt x="89905" y="3804116"/>
                  </a:cubicBezTo>
                  <a:lnTo>
                    <a:pt x="89905" y="3804116"/>
                  </a:lnTo>
                  <a:close/>
                </a:path>
              </a:pathLst>
            </a:custGeom>
            <a:solidFill>
              <a:srgbClr val="020202">
                <a:alpha val="74902"/>
              </a:srgbClr>
            </a:solidFill>
          </p:spPr>
        </p:sp>
        <p:sp>
          <p:nvSpPr>
            <p:cNvPr id="14" name="TextBox 14"/>
            <p:cNvSpPr txBox="1"/>
            <p:nvPr/>
          </p:nvSpPr>
          <p:spPr>
            <a:xfrm>
              <a:off x="0" y="-28575"/>
              <a:ext cx="269570" cy="3724760"/>
            </a:xfrm>
            <a:prstGeom prst="rect">
              <a:avLst/>
            </a:prstGeom>
          </p:spPr>
          <p:txBody>
            <a:bodyPr lIns="50800" tIns="50800" rIns="50800" bIns="50800" rtlCol="0" anchor="ctr"/>
            <a:lstStyle/>
            <a:p>
              <a:pPr algn="ctr">
                <a:lnSpc>
                  <a:spcPts val="2660"/>
                </a:lnSpc>
              </a:pPr>
              <a:endParaRPr/>
            </a:p>
          </p:txBody>
        </p:sp>
      </p:grpSp>
      <p:sp>
        <p:nvSpPr>
          <p:cNvPr id="15" name="TextBox 15"/>
          <p:cNvSpPr txBox="1"/>
          <p:nvPr/>
        </p:nvSpPr>
        <p:spPr>
          <a:xfrm>
            <a:off x="1028700" y="735067"/>
            <a:ext cx="13101830" cy="778519"/>
          </a:xfrm>
          <a:prstGeom prst="rect">
            <a:avLst/>
          </a:prstGeom>
        </p:spPr>
        <p:txBody>
          <a:bodyPr lIns="0" tIns="0" rIns="0" bIns="0" rtlCol="0" anchor="t">
            <a:spAutoFit/>
          </a:bodyPr>
          <a:lstStyle/>
          <a:p>
            <a:pPr>
              <a:lnSpc>
                <a:spcPts val="5900"/>
              </a:lnSpc>
            </a:pPr>
            <a:r>
              <a:rPr lang="en-US" sz="5900" spc="-295">
                <a:solidFill>
                  <a:srgbClr val="F3D339"/>
                </a:solidFill>
                <a:latin typeface="TT Norms Bold"/>
              </a:rPr>
              <a:t>Location Sharing </a:t>
            </a:r>
            <a:r>
              <a:rPr lang="en-US" sz="5900" spc="-295">
                <a:solidFill>
                  <a:srgbClr val="FFFFFE"/>
                </a:solidFill>
                <a:latin typeface="TT Norms Bold"/>
              </a:rPr>
              <a:t>to </a:t>
            </a:r>
            <a:r>
              <a:rPr lang="en-US" sz="5900" spc="-295">
                <a:solidFill>
                  <a:srgbClr val="F3D339"/>
                </a:solidFill>
                <a:latin typeface="TT Norms Bold"/>
              </a:rPr>
              <a:t>Emergency Contacts</a:t>
            </a:r>
          </a:p>
        </p:txBody>
      </p:sp>
      <p:grpSp>
        <p:nvGrpSpPr>
          <p:cNvPr id="16" name="Group 16"/>
          <p:cNvGrpSpPr/>
          <p:nvPr/>
        </p:nvGrpSpPr>
        <p:grpSpPr>
          <a:xfrm>
            <a:off x="15593787" y="458402"/>
            <a:ext cx="2116369" cy="393255"/>
            <a:chOff x="0" y="0"/>
            <a:chExt cx="2821826" cy="524340"/>
          </a:xfrm>
        </p:grpSpPr>
        <p:grpSp>
          <p:nvGrpSpPr>
            <p:cNvPr id="17" name="Group 17"/>
            <p:cNvGrpSpPr/>
            <p:nvPr/>
          </p:nvGrpSpPr>
          <p:grpSpPr>
            <a:xfrm>
              <a:off x="0" y="0"/>
              <a:ext cx="2821826" cy="524340"/>
              <a:chOff x="0" y="0"/>
              <a:chExt cx="650949" cy="120957"/>
            </a:xfrm>
          </p:grpSpPr>
          <p:sp>
            <p:nvSpPr>
              <p:cNvPr id="18" name="Freeform 18"/>
              <p:cNvSpPr/>
              <p:nvPr/>
            </p:nvSpPr>
            <p:spPr>
              <a:xfrm>
                <a:off x="0" y="0"/>
                <a:ext cx="650949" cy="120957"/>
              </a:xfrm>
              <a:custGeom>
                <a:avLst/>
                <a:gdLst/>
                <a:ahLst/>
                <a:cxnLst/>
                <a:rect l="l" t="t" r="r" b="b"/>
                <a:pathLst>
                  <a:path w="650949" h="120957">
                    <a:moveTo>
                      <a:pt x="60478" y="0"/>
                    </a:moveTo>
                    <a:lnTo>
                      <a:pt x="590471" y="0"/>
                    </a:lnTo>
                    <a:cubicBezTo>
                      <a:pt x="623872" y="0"/>
                      <a:pt x="650949" y="27077"/>
                      <a:pt x="650949" y="60478"/>
                    </a:cubicBezTo>
                    <a:lnTo>
                      <a:pt x="650949" y="60478"/>
                    </a:lnTo>
                    <a:cubicBezTo>
                      <a:pt x="650949" y="76518"/>
                      <a:pt x="644577" y="91901"/>
                      <a:pt x="633235" y="103243"/>
                    </a:cubicBezTo>
                    <a:cubicBezTo>
                      <a:pt x="621893" y="114585"/>
                      <a:pt x="606511" y="120957"/>
                      <a:pt x="590471" y="120957"/>
                    </a:cubicBezTo>
                    <a:lnTo>
                      <a:pt x="60478" y="120957"/>
                    </a:lnTo>
                    <a:cubicBezTo>
                      <a:pt x="27077" y="120957"/>
                      <a:pt x="0" y="93880"/>
                      <a:pt x="0" y="60478"/>
                    </a:cubicBezTo>
                    <a:lnTo>
                      <a:pt x="0" y="60478"/>
                    </a:lnTo>
                    <a:cubicBezTo>
                      <a:pt x="0" y="27077"/>
                      <a:pt x="27077" y="0"/>
                      <a:pt x="60478" y="0"/>
                    </a:cubicBezTo>
                    <a:close/>
                  </a:path>
                </a:pathLst>
              </a:custGeom>
              <a:solidFill>
                <a:srgbClr val="E8E5BD"/>
              </a:solidFill>
              <a:ln w="28575" cap="rnd">
                <a:solidFill>
                  <a:srgbClr val="000000"/>
                </a:solidFill>
                <a:prstDash val="solid"/>
                <a:round/>
              </a:ln>
            </p:spPr>
          </p:sp>
          <p:sp>
            <p:nvSpPr>
              <p:cNvPr id="19" name="TextBox 19"/>
              <p:cNvSpPr txBox="1"/>
              <p:nvPr/>
            </p:nvSpPr>
            <p:spPr>
              <a:xfrm>
                <a:off x="0" y="-38100"/>
                <a:ext cx="650949" cy="159057"/>
              </a:xfrm>
              <a:prstGeom prst="rect">
                <a:avLst/>
              </a:prstGeom>
            </p:spPr>
            <p:txBody>
              <a:bodyPr lIns="43499" tIns="43499" rIns="43499" bIns="43499" rtlCol="0" anchor="ctr"/>
              <a:lstStyle/>
              <a:p>
                <a:pPr algn="ctr">
                  <a:lnSpc>
                    <a:spcPts val="2659"/>
                  </a:lnSpc>
                </a:pPr>
                <a:endParaRPr/>
              </a:p>
            </p:txBody>
          </p:sp>
        </p:grpSp>
        <p:sp>
          <p:nvSpPr>
            <p:cNvPr id="20" name="TextBox 20"/>
            <p:cNvSpPr txBox="1"/>
            <p:nvPr/>
          </p:nvSpPr>
          <p:spPr>
            <a:xfrm>
              <a:off x="402617" y="67851"/>
              <a:ext cx="2016591" cy="360063"/>
            </a:xfrm>
            <a:prstGeom prst="rect">
              <a:avLst/>
            </a:prstGeom>
          </p:spPr>
          <p:txBody>
            <a:bodyPr lIns="0" tIns="0" rIns="0" bIns="0" rtlCol="0" anchor="t">
              <a:spAutoFit/>
            </a:bodyPr>
            <a:lstStyle/>
            <a:p>
              <a:pPr algn="ctr">
                <a:lnSpc>
                  <a:spcPts val="2285"/>
                </a:lnSpc>
              </a:pPr>
              <a:r>
                <a:rPr lang="en-US" sz="1632">
                  <a:solidFill>
                    <a:srgbClr val="000000"/>
                  </a:solidFill>
                  <a:latin typeface="TT Norms Bold"/>
                </a:rPr>
                <a:t>DIVA GUARD</a:t>
              </a:r>
            </a:p>
          </p:txBody>
        </p:sp>
      </p:grpSp>
      <p:sp>
        <p:nvSpPr>
          <p:cNvPr id="21" name="Freeform 21"/>
          <p:cNvSpPr/>
          <p:nvPr/>
        </p:nvSpPr>
        <p:spPr>
          <a:xfrm>
            <a:off x="326205" y="677453"/>
            <a:ext cx="702495" cy="702495"/>
          </a:xfrm>
          <a:custGeom>
            <a:avLst/>
            <a:gdLst/>
            <a:ahLst/>
            <a:cxnLst/>
            <a:rect l="l" t="t" r="r" b="b"/>
            <a:pathLst>
              <a:path w="702495" h="702495">
                <a:moveTo>
                  <a:pt x="0" y="0"/>
                </a:moveTo>
                <a:lnTo>
                  <a:pt x="702495" y="0"/>
                </a:lnTo>
                <a:lnTo>
                  <a:pt x="702495" y="702494"/>
                </a:lnTo>
                <a:lnTo>
                  <a:pt x="0" y="702494"/>
                </a:lnTo>
                <a:lnTo>
                  <a:pt x="0" y="0"/>
                </a:lnTo>
                <a:close/>
              </a:path>
            </a:pathLst>
          </a:custGeom>
          <a:blipFill>
            <a:blip r:embed="rId2"/>
            <a:stretch>
              <a:fillRect/>
            </a:stretch>
          </a:blipFill>
        </p:spPr>
      </p:sp>
      <p:pic>
        <p:nvPicPr>
          <p:cNvPr id="23" name="Picture 22">
            <a:extLst>
              <a:ext uri="{FF2B5EF4-FFF2-40B4-BE49-F238E27FC236}">
                <a16:creationId xmlns:a16="http://schemas.microsoft.com/office/drawing/2014/main" id="{5B27D7CF-CA67-1BCD-F122-7FCA69A60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954" y="1945045"/>
            <a:ext cx="3518284" cy="79161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78BAD5DB-35E3-E78F-3693-431D32FE3262}"/>
              </a:ext>
            </a:extLst>
          </p:cNvPr>
          <p:cNvPicPr>
            <a:picLocks noChangeAspect="1"/>
          </p:cNvPicPr>
          <p:nvPr/>
        </p:nvPicPr>
        <p:blipFill>
          <a:blip r:embed="rId4"/>
          <a:stretch>
            <a:fillRect/>
          </a:stretch>
        </p:blipFill>
        <p:spPr>
          <a:xfrm>
            <a:off x="960666" y="6293225"/>
            <a:ext cx="2980420" cy="3567958"/>
          </a:xfrm>
          <a:prstGeom prst="rect">
            <a:avLst/>
          </a:prstGeom>
        </p:spPr>
      </p:pic>
      <p:pic>
        <p:nvPicPr>
          <p:cNvPr id="7" name="Picture 6">
            <a:extLst>
              <a:ext uri="{FF2B5EF4-FFF2-40B4-BE49-F238E27FC236}">
                <a16:creationId xmlns:a16="http://schemas.microsoft.com/office/drawing/2014/main" id="{E3E2DF60-BA0A-9261-4C70-F7EFAACF10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77629" y="1815447"/>
            <a:ext cx="3518284" cy="79161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Picture 23">
            <a:extLst>
              <a:ext uri="{FF2B5EF4-FFF2-40B4-BE49-F238E27FC236}">
                <a16:creationId xmlns:a16="http://schemas.microsoft.com/office/drawing/2014/main" id="{2F8229E3-7002-BDA0-4D08-25E506123B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4600" y="5438440"/>
            <a:ext cx="2959503" cy="4262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5B6"/>
        </a:solidFill>
        <a:effectLst/>
      </p:bgPr>
    </p:bg>
    <p:spTree>
      <p:nvGrpSpPr>
        <p:cNvPr id="1" name=""/>
        <p:cNvGrpSpPr/>
        <p:nvPr/>
      </p:nvGrpSpPr>
      <p:grpSpPr>
        <a:xfrm>
          <a:off x="0" y="0"/>
          <a:ext cx="0" cy="0"/>
          <a:chOff x="0" y="0"/>
          <a:chExt cx="0" cy="0"/>
        </a:xfrm>
      </p:grpSpPr>
      <p:grpSp>
        <p:nvGrpSpPr>
          <p:cNvPr id="2" name="Group 2"/>
          <p:cNvGrpSpPr/>
          <p:nvPr/>
        </p:nvGrpSpPr>
        <p:grpSpPr>
          <a:xfrm>
            <a:off x="173797" y="177670"/>
            <a:ext cx="17940405" cy="9931660"/>
            <a:chOff x="0" y="0"/>
            <a:chExt cx="4725045" cy="2615746"/>
          </a:xfrm>
        </p:grpSpPr>
        <p:sp>
          <p:nvSpPr>
            <p:cNvPr id="3" name="Freeform 3"/>
            <p:cNvSpPr/>
            <p:nvPr/>
          </p:nvSpPr>
          <p:spPr>
            <a:xfrm>
              <a:off x="0" y="0"/>
              <a:ext cx="4725045" cy="2615746"/>
            </a:xfrm>
            <a:custGeom>
              <a:avLst/>
              <a:gdLst/>
              <a:ahLst/>
              <a:cxnLst/>
              <a:rect l="l" t="t" r="r" b="b"/>
              <a:pathLst>
                <a:path w="4725045" h="2615746">
                  <a:moveTo>
                    <a:pt x="22008" y="0"/>
                  </a:moveTo>
                  <a:lnTo>
                    <a:pt x="4703037" y="0"/>
                  </a:lnTo>
                  <a:cubicBezTo>
                    <a:pt x="4715192" y="0"/>
                    <a:pt x="4725045" y="9853"/>
                    <a:pt x="4725045" y="22008"/>
                  </a:cubicBezTo>
                  <a:lnTo>
                    <a:pt x="4725045" y="2593737"/>
                  </a:lnTo>
                  <a:cubicBezTo>
                    <a:pt x="4725045" y="2605892"/>
                    <a:pt x="4715192" y="2615746"/>
                    <a:pt x="4703037" y="2615746"/>
                  </a:cubicBezTo>
                  <a:lnTo>
                    <a:pt x="22008" y="2615746"/>
                  </a:lnTo>
                  <a:cubicBezTo>
                    <a:pt x="9853" y="2615746"/>
                    <a:pt x="0" y="2605892"/>
                    <a:pt x="0" y="2593737"/>
                  </a:cubicBezTo>
                  <a:lnTo>
                    <a:pt x="0" y="22008"/>
                  </a:lnTo>
                  <a:cubicBezTo>
                    <a:pt x="0" y="9853"/>
                    <a:pt x="9853" y="0"/>
                    <a:pt x="22008" y="0"/>
                  </a:cubicBezTo>
                  <a:close/>
                </a:path>
              </a:pathLst>
            </a:custGeom>
            <a:solidFill>
              <a:srgbClr val="FCFFFF">
                <a:alpha val="73725"/>
              </a:srgbClr>
            </a:solidFill>
            <a:ln w="28575" cap="rnd">
              <a:solidFill>
                <a:srgbClr val="000000">
                  <a:alpha val="73725"/>
                </a:srgbClr>
              </a:solidFill>
              <a:prstDash val="solid"/>
              <a:round/>
            </a:ln>
          </p:spPr>
        </p:sp>
        <p:sp>
          <p:nvSpPr>
            <p:cNvPr id="4" name="TextBox 4"/>
            <p:cNvSpPr txBox="1"/>
            <p:nvPr/>
          </p:nvSpPr>
          <p:spPr>
            <a:xfrm>
              <a:off x="0" y="-28575"/>
              <a:ext cx="4725045" cy="2644321"/>
            </a:xfrm>
            <a:prstGeom prst="rect">
              <a:avLst/>
            </a:prstGeom>
          </p:spPr>
          <p:txBody>
            <a:bodyPr lIns="50800" tIns="50800" rIns="50800" bIns="50800" rtlCol="0" anchor="ctr"/>
            <a:lstStyle/>
            <a:p>
              <a:pPr algn="ctr">
                <a:lnSpc>
                  <a:spcPts val="2660"/>
                </a:lnSpc>
              </a:pPr>
              <a:endParaRPr/>
            </a:p>
          </p:txBody>
        </p:sp>
      </p:grpSp>
      <p:grpSp>
        <p:nvGrpSpPr>
          <p:cNvPr id="6" name="Group 6"/>
          <p:cNvGrpSpPr/>
          <p:nvPr/>
        </p:nvGrpSpPr>
        <p:grpSpPr>
          <a:xfrm>
            <a:off x="1028700" y="1028700"/>
            <a:ext cx="7146017" cy="8054032"/>
            <a:chOff x="0" y="0"/>
            <a:chExt cx="9528022" cy="10738709"/>
          </a:xfrm>
        </p:grpSpPr>
        <p:sp>
          <p:nvSpPr>
            <p:cNvPr id="7" name="TextBox 7"/>
            <p:cNvSpPr txBox="1"/>
            <p:nvPr/>
          </p:nvSpPr>
          <p:spPr>
            <a:xfrm>
              <a:off x="0" y="-95250"/>
              <a:ext cx="9528022" cy="1670050"/>
            </a:xfrm>
            <a:prstGeom prst="rect">
              <a:avLst/>
            </a:prstGeom>
          </p:spPr>
          <p:txBody>
            <a:bodyPr lIns="0" tIns="0" rIns="0" bIns="0" rtlCol="0" anchor="t">
              <a:spAutoFit/>
            </a:bodyPr>
            <a:lstStyle/>
            <a:p>
              <a:pPr>
                <a:lnSpc>
                  <a:spcPts val="5249"/>
                </a:lnSpc>
              </a:pPr>
              <a:endParaRPr dirty="0"/>
            </a:p>
            <a:p>
              <a:pPr>
                <a:lnSpc>
                  <a:spcPts val="5249"/>
                </a:lnSpc>
              </a:pPr>
              <a:r>
                <a:rPr lang="en-US" sz="3499" dirty="0">
                  <a:solidFill>
                    <a:srgbClr val="000000"/>
                  </a:solidFill>
                  <a:latin typeface="TT Norms Bold"/>
                </a:rPr>
                <a:t>Voice Activated Features</a:t>
              </a:r>
            </a:p>
          </p:txBody>
        </p:sp>
        <p:sp>
          <p:nvSpPr>
            <p:cNvPr id="8" name="TextBox 8"/>
            <p:cNvSpPr txBox="1"/>
            <p:nvPr/>
          </p:nvSpPr>
          <p:spPr>
            <a:xfrm>
              <a:off x="0" y="1865219"/>
              <a:ext cx="8805414" cy="8873490"/>
            </a:xfrm>
            <a:prstGeom prst="rect">
              <a:avLst/>
            </a:prstGeom>
          </p:spPr>
          <p:txBody>
            <a:bodyPr lIns="0" tIns="0" rIns="0" bIns="0" rtlCol="0" anchor="t">
              <a:spAutoFit/>
            </a:bodyPr>
            <a:lstStyle/>
            <a:p>
              <a:pPr marL="690881" lvl="1" indent="-345440">
                <a:lnSpc>
                  <a:spcPts val="4800"/>
                </a:lnSpc>
                <a:buFont typeface="Arial"/>
                <a:buChar char="•"/>
              </a:pPr>
              <a:r>
                <a:rPr lang="en-US" sz="3200" spc="-16" dirty="0">
                  <a:solidFill>
                    <a:srgbClr val="545454"/>
                  </a:solidFill>
                  <a:latin typeface="TT Norms"/>
                </a:rPr>
                <a:t>An additional feature added , keeping in mind Differently Abled people.</a:t>
              </a:r>
            </a:p>
            <a:p>
              <a:pPr marL="690881" lvl="1" indent="-345440">
                <a:lnSpc>
                  <a:spcPts val="4800"/>
                </a:lnSpc>
                <a:buFont typeface="Arial"/>
                <a:buChar char="•"/>
              </a:pPr>
              <a:r>
                <a:rPr lang="en-US" sz="3200" spc="-16" dirty="0">
                  <a:solidFill>
                    <a:srgbClr val="545454"/>
                  </a:solidFill>
                  <a:latin typeface="TT Norms"/>
                </a:rPr>
                <a:t>A real quick alternative for users to access the features of the app</a:t>
              </a:r>
            </a:p>
            <a:p>
              <a:pPr marL="690881" lvl="1" indent="-345440">
                <a:lnSpc>
                  <a:spcPts val="4800"/>
                </a:lnSpc>
                <a:buFont typeface="Arial"/>
                <a:buChar char="•"/>
              </a:pPr>
              <a:r>
                <a:rPr lang="en-US" sz="3200" spc="-16" dirty="0">
                  <a:solidFill>
                    <a:srgbClr val="545454"/>
                  </a:solidFill>
                  <a:latin typeface="TT Norms"/>
                </a:rPr>
                <a:t> Users can access the prominent features of the app by using voice commands like Call Police , Fake call , Send SMS , Open Chatbot , find police stations near me etc.</a:t>
              </a:r>
            </a:p>
          </p:txBody>
        </p:sp>
      </p:grpSp>
      <p:grpSp>
        <p:nvGrpSpPr>
          <p:cNvPr id="9" name="Group 9"/>
          <p:cNvGrpSpPr/>
          <p:nvPr/>
        </p:nvGrpSpPr>
        <p:grpSpPr>
          <a:xfrm>
            <a:off x="15593787" y="458402"/>
            <a:ext cx="2116369" cy="393255"/>
            <a:chOff x="0" y="0"/>
            <a:chExt cx="2821826" cy="524340"/>
          </a:xfrm>
        </p:grpSpPr>
        <p:grpSp>
          <p:nvGrpSpPr>
            <p:cNvPr id="10" name="Group 10"/>
            <p:cNvGrpSpPr/>
            <p:nvPr/>
          </p:nvGrpSpPr>
          <p:grpSpPr>
            <a:xfrm>
              <a:off x="0" y="0"/>
              <a:ext cx="2821826" cy="524340"/>
              <a:chOff x="0" y="0"/>
              <a:chExt cx="650949" cy="120957"/>
            </a:xfrm>
          </p:grpSpPr>
          <p:sp>
            <p:nvSpPr>
              <p:cNvPr id="11" name="Freeform 11"/>
              <p:cNvSpPr/>
              <p:nvPr/>
            </p:nvSpPr>
            <p:spPr>
              <a:xfrm>
                <a:off x="0" y="0"/>
                <a:ext cx="650949" cy="120957"/>
              </a:xfrm>
              <a:custGeom>
                <a:avLst/>
                <a:gdLst/>
                <a:ahLst/>
                <a:cxnLst/>
                <a:rect l="l" t="t" r="r" b="b"/>
                <a:pathLst>
                  <a:path w="650949" h="120957">
                    <a:moveTo>
                      <a:pt x="60478" y="0"/>
                    </a:moveTo>
                    <a:lnTo>
                      <a:pt x="590471" y="0"/>
                    </a:lnTo>
                    <a:cubicBezTo>
                      <a:pt x="623872" y="0"/>
                      <a:pt x="650949" y="27077"/>
                      <a:pt x="650949" y="60478"/>
                    </a:cubicBezTo>
                    <a:lnTo>
                      <a:pt x="650949" y="60478"/>
                    </a:lnTo>
                    <a:cubicBezTo>
                      <a:pt x="650949" y="76518"/>
                      <a:pt x="644577" y="91901"/>
                      <a:pt x="633235" y="103243"/>
                    </a:cubicBezTo>
                    <a:cubicBezTo>
                      <a:pt x="621893" y="114585"/>
                      <a:pt x="606511" y="120957"/>
                      <a:pt x="590471" y="120957"/>
                    </a:cubicBezTo>
                    <a:lnTo>
                      <a:pt x="60478" y="120957"/>
                    </a:lnTo>
                    <a:cubicBezTo>
                      <a:pt x="27077" y="120957"/>
                      <a:pt x="0" y="93880"/>
                      <a:pt x="0" y="60478"/>
                    </a:cubicBezTo>
                    <a:lnTo>
                      <a:pt x="0" y="60478"/>
                    </a:lnTo>
                    <a:cubicBezTo>
                      <a:pt x="0" y="27077"/>
                      <a:pt x="27077" y="0"/>
                      <a:pt x="60478" y="0"/>
                    </a:cubicBezTo>
                    <a:close/>
                  </a:path>
                </a:pathLst>
              </a:custGeom>
              <a:solidFill>
                <a:srgbClr val="E8E5BD"/>
              </a:solidFill>
              <a:ln w="28575" cap="rnd">
                <a:solidFill>
                  <a:srgbClr val="000000"/>
                </a:solidFill>
                <a:prstDash val="solid"/>
                <a:round/>
              </a:ln>
            </p:spPr>
          </p:sp>
          <p:sp>
            <p:nvSpPr>
              <p:cNvPr id="12" name="TextBox 12"/>
              <p:cNvSpPr txBox="1"/>
              <p:nvPr/>
            </p:nvSpPr>
            <p:spPr>
              <a:xfrm>
                <a:off x="0" y="-38100"/>
                <a:ext cx="650949" cy="159057"/>
              </a:xfrm>
              <a:prstGeom prst="rect">
                <a:avLst/>
              </a:prstGeom>
            </p:spPr>
            <p:txBody>
              <a:bodyPr lIns="43499" tIns="43499" rIns="43499" bIns="43499" rtlCol="0" anchor="ctr"/>
              <a:lstStyle/>
              <a:p>
                <a:pPr algn="ctr">
                  <a:lnSpc>
                    <a:spcPts val="2659"/>
                  </a:lnSpc>
                </a:pPr>
                <a:endParaRPr/>
              </a:p>
            </p:txBody>
          </p:sp>
        </p:grpSp>
        <p:sp>
          <p:nvSpPr>
            <p:cNvPr id="13" name="TextBox 13"/>
            <p:cNvSpPr txBox="1"/>
            <p:nvPr/>
          </p:nvSpPr>
          <p:spPr>
            <a:xfrm>
              <a:off x="402617" y="67851"/>
              <a:ext cx="2016591" cy="360063"/>
            </a:xfrm>
            <a:prstGeom prst="rect">
              <a:avLst/>
            </a:prstGeom>
          </p:spPr>
          <p:txBody>
            <a:bodyPr lIns="0" tIns="0" rIns="0" bIns="0" rtlCol="0" anchor="t">
              <a:spAutoFit/>
            </a:bodyPr>
            <a:lstStyle/>
            <a:p>
              <a:pPr algn="ctr">
                <a:lnSpc>
                  <a:spcPts val="2285"/>
                </a:lnSpc>
              </a:pPr>
              <a:r>
                <a:rPr lang="en-US" sz="1632">
                  <a:solidFill>
                    <a:srgbClr val="000000"/>
                  </a:solidFill>
                  <a:latin typeface="TT Norms Bold"/>
                </a:rPr>
                <a:t>DIVA GUARD</a:t>
              </a:r>
            </a:p>
          </p:txBody>
        </p:sp>
      </p:grpSp>
      <p:grpSp>
        <p:nvGrpSpPr>
          <p:cNvPr id="14" name="Group 14"/>
          <p:cNvGrpSpPr/>
          <p:nvPr/>
        </p:nvGrpSpPr>
        <p:grpSpPr>
          <a:xfrm rot="-5400000">
            <a:off x="3301986" y="-2484586"/>
            <a:ext cx="1023523" cy="7279900"/>
            <a:chOff x="0" y="0"/>
            <a:chExt cx="269570" cy="1917340"/>
          </a:xfrm>
        </p:grpSpPr>
        <p:sp>
          <p:nvSpPr>
            <p:cNvPr id="15" name="Freeform 15"/>
            <p:cNvSpPr/>
            <p:nvPr/>
          </p:nvSpPr>
          <p:spPr>
            <a:xfrm>
              <a:off x="0" y="0"/>
              <a:ext cx="269570" cy="1917340"/>
            </a:xfrm>
            <a:custGeom>
              <a:avLst/>
              <a:gdLst/>
              <a:ahLst/>
              <a:cxnLst/>
              <a:rect l="l" t="t" r="r" b="b"/>
              <a:pathLst>
                <a:path w="269570" h="1917340">
                  <a:moveTo>
                    <a:pt x="89905" y="1898271"/>
                  </a:moveTo>
                  <a:cubicBezTo>
                    <a:pt x="103725" y="1909785"/>
                    <a:pt x="119437" y="1917340"/>
                    <a:pt x="134858" y="1917340"/>
                  </a:cubicBezTo>
                  <a:cubicBezTo>
                    <a:pt x="150279" y="1917340"/>
                    <a:pt x="165117" y="1910863"/>
                    <a:pt x="178792" y="1899349"/>
                  </a:cubicBezTo>
                  <a:cubicBezTo>
                    <a:pt x="179083" y="1898990"/>
                    <a:pt x="179374" y="1898990"/>
                    <a:pt x="179665" y="1898630"/>
                  </a:cubicBezTo>
                  <a:cubicBezTo>
                    <a:pt x="231018" y="1852575"/>
                    <a:pt x="268843" y="1730961"/>
                    <a:pt x="269570" y="1564303"/>
                  </a:cubicBezTo>
                  <a:lnTo>
                    <a:pt x="269570" y="24583"/>
                  </a:lnTo>
                  <a:cubicBezTo>
                    <a:pt x="269570" y="11006"/>
                    <a:pt x="258564" y="0"/>
                    <a:pt x="244987" y="0"/>
                  </a:cubicBezTo>
                  <a:lnTo>
                    <a:pt x="24583" y="0"/>
                  </a:lnTo>
                  <a:cubicBezTo>
                    <a:pt x="11006" y="0"/>
                    <a:pt x="0" y="11006"/>
                    <a:pt x="0" y="24583"/>
                  </a:cubicBezTo>
                  <a:lnTo>
                    <a:pt x="0" y="1563142"/>
                  </a:lnTo>
                  <a:cubicBezTo>
                    <a:pt x="727" y="1731680"/>
                    <a:pt x="37970" y="1853295"/>
                    <a:pt x="89905" y="1898271"/>
                  </a:cubicBezTo>
                  <a:lnTo>
                    <a:pt x="89905" y="1898271"/>
                  </a:lnTo>
                  <a:close/>
                </a:path>
              </a:pathLst>
            </a:custGeom>
            <a:solidFill>
              <a:srgbClr val="020202">
                <a:alpha val="74902"/>
              </a:srgbClr>
            </a:solidFill>
          </p:spPr>
        </p:sp>
        <p:sp>
          <p:nvSpPr>
            <p:cNvPr id="16" name="TextBox 16"/>
            <p:cNvSpPr txBox="1"/>
            <p:nvPr/>
          </p:nvSpPr>
          <p:spPr>
            <a:xfrm>
              <a:off x="0" y="-28575"/>
              <a:ext cx="269570" cy="1818915"/>
            </a:xfrm>
            <a:prstGeom prst="rect">
              <a:avLst/>
            </a:prstGeom>
          </p:spPr>
          <p:txBody>
            <a:bodyPr lIns="50800" tIns="50800" rIns="50800" bIns="50800" rtlCol="0" anchor="ctr"/>
            <a:lstStyle/>
            <a:p>
              <a:pPr algn="ctr">
                <a:lnSpc>
                  <a:spcPts val="2660"/>
                </a:lnSpc>
              </a:pPr>
              <a:endParaRPr/>
            </a:p>
          </p:txBody>
        </p:sp>
      </p:grpSp>
      <p:sp>
        <p:nvSpPr>
          <p:cNvPr id="17" name="TextBox 17"/>
          <p:cNvSpPr txBox="1"/>
          <p:nvPr/>
        </p:nvSpPr>
        <p:spPr>
          <a:xfrm>
            <a:off x="1388433" y="823255"/>
            <a:ext cx="5370307" cy="778519"/>
          </a:xfrm>
          <a:prstGeom prst="rect">
            <a:avLst/>
          </a:prstGeom>
        </p:spPr>
        <p:txBody>
          <a:bodyPr lIns="0" tIns="0" rIns="0" bIns="0" rtlCol="0" anchor="t">
            <a:spAutoFit/>
          </a:bodyPr>
          <a:lstStyle/>
          <a:p>
            <a:pPr>
              <a:lnSpc>
                <a:spcPts val="5900"/>
              </a:lnSpc>
            </a:pPr>
            <a:r>
              <a:rPr lang="en-US" sz="5900" spc="-295">
                <a:solidFill>
                  <a:srgbClr val="F0C808"/>
                </a:solidFill>
                <a:latin typeface="TT Norms Bold"/>
              </a:rPr>
              <a:t>Voice </a:t>
            </a:r>
            <a:r>
              <a:rPr lang="en-US" sz="5900" spc="-295">
                <a:solidFill>
                  <a:srgbClr val="FFFFFE"/>
                </a:solidFill>
                <a:latin typeface="TT Norms Bold"/>
              </a:rPr>
              <a:t>Activation</a:t>
            </a:r>
          </a:p>
        </p:txBody>
      </p:sp>
      <p:grpSp>
        <p:nvGrpSpPr>
          <p:cNvPr id="18" name="Group 18"/>
          <p:cNvGrpSpPr/>
          <p:nvPr/>
        </p:nvGrpSpPr>
        <p:grpSpPr>
          <a:xfrm>
            <a:off x="9144000" y="655029"/>
            <a:ext cx="3262423" cy="2747453"/>
            <a:chOff x="0" y="0"/>
            <a:chExt cx="4349897" cy="3663271"/>
          </a:xfrm>
        </p:grpSpPr>
        <p:grpSp>
          <p:nvGrpSpPr>
            <p:cNvPr id="19" name="Group 19"/>
            <p:cNvGrpSpPr/>
            <p:nvPr/>
          </p:nvGrpSpPr>
          <p:grpSpPr>
            <a:xfrm>
              <a:off x="0" y="0"/>
              <a:ext cx="3181315" cy="994945"/>
              <a:chOff x="0" y="0"/>
              <a:chExt cx="1299455" cy="406400"/>
            </a:xfrm>
          </p:grpSpPr>
          <p:sp>
            <p:nvSpPr>
              <p:cNvPr id="20" name="Freeform 20"/>
              <p:cNvSpPr/>
              <p:nvPr/>
            </p:nvSpPr>
            <p:spPr>
              <a:xfrm>
                <a:off x="0" y="0"/>
                <a:ext cx="1299455" cy="406400"/>
              </a:xfrm>
              <a:custGeom>
                <a:avLst/>
                <a:gdLst/>
                <a:ahLst/>
                <a:cxnLst/>
                <a:rect l="l" t="t" r="r" b="b"/>
                <a:pathLst>
                  <a:path w="1299455" h="406400">
                    <a:moveTo>
                      <a:pt x="0" y="0"/>
                    </a:moveTo>
                    <a:lnTo>
                      <a:pt x="1096255" y="0"/>
                    </a:lnTo>
                    <a:lnTo>
                      <a:pt x="1299455" y="203200"/>
                    </a:lnTo>
                    <a:lnTo>
                      <a:pt x="1096255" y="406400"/>
                    </a:lnTo>
                    <a:lnTo>
                      <a:pt x="0" y="406400"/>
                    </a:lnTo>
                    <a:lnTo>
                      <a:pt x="203200" y="203200"/>
                    </a:lnTo>
                    <a:lnTo>
                      <a:pt x="0" y="0"/>
                    </a:lnTo>
                    <a:close/>
                  </a:path>
                </a:pathLst>
              </a:custGeom>
              <a:solidFill>
                <a:srgbClr val="2B2A2A"/>
              </a:solidFill>
            </p:spPr>
          </p:sp>
          <p:sp>
            <p:nvSpPr>
              <p:cNvPr id="21" name="TextBox 21"/>
              <p:cNvSpPr txBox="1"/>
              <p:nvPr/>
            </p:nvSpPr>
            <p:spPr>
              <a:xfrm>
                <a:off x="177800" y="-47625"/>
                <a:ext cx="1045455" cy="454025"/>
              </a:xfrm>
              <a:prstGeom prst="rect">
                <a:avLst/>
              </a:prstGeom>
            </p:spPr>
            <p:txBody>
              <a:bodyPr lIns="43941" tIns="43941" rIns="43941" bIns="43941" rtlCol="0" anchor="ctr"/>
              <a:lstStyle/>
              <a:p>
                <a:pPr algn="ctr">
                  <a:lnSpc>
                    <a:spcPts val="3359"/>
                  </a:lnSpc>
                </a:pPr>
                <a:endParaRPr/>
              </a:p>
            </p:txBody>
          </p:sp>
        </p:grpSp>
        <p:grpSp>
          <p:nvGrpSpPr>
            <p:cNvPr id="22" name="Group 22"/>
            <p:cNvGrpSpPr/>
            <p:nvPr/>
          </p:nvGrpSpPr>
          <p:grpSpPr>
            <a:xfrm>
              <a:off x="3264513" y="0"/>
              <a:ext cx="1085384" cy="108538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E134"/>
              </a:solidFill>
            </p:spPr>
          </p:sp>
          <p:sp>
            <p:nvSpPr>
              <p:cNvPr id="24" name="TextBox 24"/>
              <p:cNvSpPr txBox="1"/>
              <p:nvPr/>
            </p:nvSpPr>
            <p:spPr>
              <a:xfrm>
                <a:off x="76200" y="28575"/>
                <a:ext cx="660400" cy="708025"/>
              </a:xfrm>
              <a:prstGeom prst="rect">
                <a:avLst/>
              </a:prstGeom>
            </p:spPr>
            <p:txBody>
              <a:bodyPr lIns="43941" tIns="43941" rIns="43941" bIns="43941" rtlCol="0" anchor="ctr"/>
              <a:lstStyle/>
              <a:p>
                <a:pPr algn="ctr">
                  <a:lnSpc>
                    <a:spcPts val="3359"/>
                  </a:lnSpc>
                </a:pPr>
                <a:endParaRPr/>
              </a:p>
            </p:txBody>
          </p:sp>
        </p:grpSp>
        <p:grpSp>
          <p:nvGrpSpPr>
            <p:cNvPr id="25" name="Group 25"/>
            <p:cNvGrpSpPr/>
            <p:nvPr/>
          </p:nvGrpSpPr>
          <p:grpSpPr>
            <a:xfrm>
              <a:off x="0" y="1280672"/>
              <a:ext cx="4349897" cy="2382599"/>
              <a:chOff x="0" y="0"/>
              <a:chExt cx="1686329" cy="923665"/>
            </a:xfrm>
          </p:grpSpPr>
          <p:sp>
            <p:nvSpPr>
              <p:cNvPr id="26" name="Freeform 26"/>
              <p:cNvSpPr/>
              <p:nvPr/>
            </p:nvSpPr>
            <p:spPr>
              <a:xfrm>
                <a:off x="0" y="0"/>
                <a:ext cx="1686329" cy="923665"/>
              </a:xfrm>
              <a:custGeom>
                <a:avLst/>
                <a:gdLst/>
                <a:ahLst/>
                <a:cxnLst/>
                <a:rect l="l" t="t" r="r" b="b"/>
                <a:pathLst>
                  <a:path w="1686329" h="923665">
                    <a:moveTo>
                      <a:pt x="1561869" y="923664"/>
                    </a:moveTo>
                    <a:lnTo>
                      <a:pt x="124460" y="923664"/>
                    </a:lnTo>
                    <a:cubicBezTo>
                      <a:pt x="55880" y="923664"/>
                      <a:pt x="0" y="867785"/>
                      <a:pt x="0" y="799204"/>
                    </a:cubicBezTo>
                    <a:lnTo>
                      <a:pt x="0" y="124460"/>
                    </a:lnTo>
                    <a:cubicBezTo>
                      <a:pt x="0" y="55880"/>
                      <a:pt x="55880" y="0"/>
                      <a:pt x="124460" y="0"/>
                    </a:cubicBezTo>
                    <a:lnTo>
                      <a:pt x="1561869" y="0"/>
                    </a:lnTo>
                    <a:cubicBezTo>
                      <a:pt x="1630449" y="0"/>
                      <a:pt x="1686329" y="55880"/>
                      <a:pt x="1686329" y="124460"/>
                    </a:cubicBezTo>
                    <a:lnTo>
                      <a:pt x="1686329" y="799205"/>
                    </a:lnTo>
                    <a:cubicBezTo>
                      <a:pt x="1686329" y="867785"/>
                      <a:pt x="1630449" y="923665"/>
                      <a:pt x="1561869" y="923665"/>
                    </a:cubicBezTo>
                    <a:close/>
                  </a:path>
                </a:pathLst>
              </a:custGeom>
              <a:solidFill>
                <a:srgbClr val="FEE134"/>
              </a:solidFill>
            </p:spPr>
          </p:sp>
        </p:grpSp>
        <p:sp>
          <p:nvSpPr>
            <p:cNvPr id="27" name="TextBox 27"/>
            <p:cNvSpPr txBox="1"/>
            <p:nvPr/>
          </p:nvSpPr>
          <p:spPr>
            <a:xfrm>
              <a:off x="399103" y="288542"/>
              <a:ext cx="2601761" cy="460675"/>
            </a:xfrm>
            <a:prstGeom prst="rect">
              <a:avLst/>
            </a:prstGeom>
          </p:spPr>
          <p:txBody>
            <a:bodyPr lIns="0" tIns="0" rIns="0" bIns="0" rtlCol="0" anchor="t">
              <a:spAutoFit/>
            </a:bodyPr>
            <a:lstStyle/>
            <a:p>
              <a:pPr algn="ctr">
                <a:lnSpc>
                  <a:spcPts val="2906"/>
                </a:lnSpc>
              </a:pPr>
              <a:r>
                <a:rPr lang="en-US" sz="2075" spc="66">
                  <a:solidFill>
                    <a:srgbClr val="F4F4F3"/>
                  </a:solidFill>
                  <a:latin typeface="TT Norms Semi-Bold"/>
                </a:rPr>
                <a:t>UI/UX </a:t>
              </a:r>
            </a:p>
          </p:txBody>
        </p:sp>
        <p:sp>
          <p:nvSpPr>
            <p:cNvPr id="28" name="TextBox 28"/>
            <p:cNvSpPr txBox="1"/>
            <p:nvPr/>
          </p:nvSpPr>
          <p:spPr>
            <a:xfrm>
              <a:off x="3479147" y="288542"/>
              <a:ext cx="656116" cy="460675"/>
            </a:xfrm>
            <a:prstGeom prst="rect">
              <a:avLst/>
            </a:prstGeom>
          </p:spPr>
          <p:txBody>
            <a:bodyPr lIns="0" tIns="0" rIns="0" bIns="0" rtlCol="0" anchor="t">
              <a:spAutoFit/>
            </a:bodyPr>
            <a:lstStyle/>
            <a:p>
              <a:pPr algn="ctr">
                <a:lnSpc>
                  <a:spcPts val="2906"/>
                </a:lnSpc>
              </a:pPr>
              <a:r>
                <a:rPr lang="en-US" sz="2075" spc="66">
                  <a:solidFill>
                    <a:srgbClr val="000000"/>
                  </a:solidFill>
                  <a:latin typeface="TT Norms Semi-Bold"/>
                </a:rPr>
                <a:t>1</a:t>
              </a:r>
            </a:p>
          </p:txBody>
        </p:sp>
        <p:sp>
          <p:nvSpPr>
            <p:cNvPr id="29" name="TextBox 29"/>
            <p:cNvSpPr txBox="1"/>
            <p:nvPr/>
          </p:nvSpPr>
          <p:spPr>
            <a:xfrm>
              <a:off x="222755" y="2107244"/>
              <a:ext cx="3904386" cy="700880"/>
            </a:xfrm>
            <a:prstGeom prst="rect">
              <a:avLst/>
            </a:prstGeom>
          </p:spPr>
          <p:txBody>
            <a:bodyPr lIns="0" tIns="0" rIns="0" bIns="0" rtlCol="0" anchor="t">
              <a:spAutoFit/>
            </a:bodyPr>
            <a:lstStyle/>
            <a:p>
              <a:pPr marL="0" lvl="0" indent="0" algn="ctr">
                <a:lnSpc>
                  <a:spcPts val="2179"/>
                </a:lnSpc>
                <a:spcBef>
                  <a:spcPct val="0"/>
                </a:spcBef>
              </a:pPr>
              <a:r>
                <a:rPr lang="en-US" sz="1556" spc="49">
                  <a:solidFill>
                    <a:srgbClr val="2B2A2A"/>
                  </a:solidFill>
                  <a:latin typeface="TT Norms Medium"/>
                </a:rPr>
                <a:t>User will have to click the mic button before speaking</a:t>
              </a:r>
            </a:p>
          </p:txBody>
        </p:sp>
      </p:grpSp>
      <p:grpSp>
        <p:nvGrpSpPr>
          <p:cNvPr id="30" name="Group 30"/>
          <p:cNvGrpSpPr/>
          <p:nvPr/>
        </p:nvGrpSpPr>
        <p:grpSpPr>
          <a:xfrm>
            <a:off x="11592385" y="3748091"/>
            <a:ext cx="814038" cy="814038"/>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E134"/>
            </a:solidFill>
          </p:spPr>
        </p:sp>
        <p:sp>
          <p:nvSpPr>
            <p:cNvPr id="32" name="TextBox 32"/>
            <p:cNvSpPr txBox="1"/>
            <p:nvPr/>
          </p:nvSpPr>
          <p:spPr>
            <a:xfrm>
              <a:off x="76200" y="28575"/>
              <a:ext cx="660400" cy="708025"/>
            </a:xfrm>
            <a:prstGeom prst="rect">
              <a:avLst/>
            </a:prstGeom>
          </p:spPr>
          <p:txBody>
            <a:bodyPr lIns="43941" tIns="43941" rIns="43941" bIns="43941" rtlCol="0" anchor="ctr"/>
            <a:lstStyle/>
            <a:p>
              <a:pPr algn="ctr">
                <a:lnSpc>
                  <a:spcPts val="3359"/>
                </a:lnSpc>
              </a:pPr>
              <a:endParaRPr/>
            </a:p>
          </p:txBody>
        </p:sp>
      </p:grpSp>
      <p:sp>
        <p:nvSpPr>
          <p:cNvPr id="33" name="TextBox 33"/>
          <p:cNvSpPr txBox="1"/>
          <p:nvPr/>
        </p:nvSpPr>
        <p:spPr>
          <a:xfrm>
            <a:off x="11753360" y="3952591"/>
            <a:ext cx="492087" cy="357413"/>
          </a:xfrm>
          <a:prstGeom prst="rect">
            <a:avLst/>
          </a:prstGeom>
        </p:spPr>
        <p:txBody>
          <a:bodyPr lIns="0" tIns="0" rIns="0" bIns="0" rtlCol="0" anchor="t">
            <a:spAutoFit/>
          </a:bodyPr>
          <a:lstStyle/>
          <a:p>
            <a:pPr algn="ctr">
              <a:lnSpc>
                <a:spcPts val="2906"/>
              </a:lnSpc>
            </a:pPr>
            <a:r>
              <a:rPr lang="en-US" sz="2075" spc="66">
                <a:solidFill>
                  <a:srgbClr val="000000"/>
                </a:solidFill>
                <a:latin typeface="TT Norms Semi-Bold"/>
              </a:rPr>
              <a:t>2</a:t>
            </a:r>
          </a:p>
        </p:txBody>
      </p:sp>
      <p:grpSp>
        <p:nvGrpSpPr>
          <p:cNvPr id="34" name="Group 34"/>
          <p:cNvGrpSpPr/>
          <p:nvPr/>
        </p:nvGrpSpPr>
        <p:grpSpPr>
          <a:xfrm>
            <a:off x="9085713" y="3714736"/>
            <a:ext cx="2564331" cy="746209"/>
            <a:chOff x="0" y="0"/>
            <a:chExt cx="1396585" cy="406400"/>
          </a:xfrm>
        </p:grpSpPr>
        <p:sp>
          <p:nvSpPr>
            <p:cNvPr id="35" name="Freeform 35"/>
            <p:cNvSpPr/>
            <p:nvPr/>
          </p:nvSpPr>
          <p:spPr>
            <a:xfrm>
              <a:off x="0" y="0"/>
              <a:ext cx="1396585" cy="406400"/>
            </a:xfrm>
            <a:custGeom>
              <a:avLst/>
              <a:gdLst/>
              <a:ahLst/>
              <a:cxnLst/>
              <a:rect l="l" t="t" r="r" b="b"/>
              <a:pathLst>
                <a:path w="1396585" h="406400">
                  <a:moveTo>
                    <a:pt x="0" y="0"/>
                  </a:moveTo>
                  <a:lnTo>
                    <a:pt x="1193385" y="0"/>
                  </a:lnTo>
                  <a:lnTo>
                    <a:pt x="1396585" y="203200"/>
                  </a:lnTo>
                  <a:lnTo>
                    <a:pt x="1193385" y="406400"/>
                  </a:lnTo>
                  <a:lnTo>
                    <a:pt x="0" y="406400"/>
                  </a:lnTo>
                  <a:lnTo>
                    <a:pt x="203200" y="203200"/>
                  </a:lnTo>
                  <a:lnTo>
                    <a:pt x="0" y="0"/>
                  </a:lnTo>
                  <a:close/>
                </a:path>
              </a:pathLst>
            </a:custGeom>
            <a:solidFill>
              <a:srgbClr val="2B2A2A"/>
            </a:solidFill>
          </p:spPr>
        </p:sp>
        <p:sp>
          <p:nvSpPr>
            <p:cNvPr id="36" name="TextBox 36"/>
            <p:cNvSpPr txBox="1"/>
            <p:nvPr/>
          </p:nvSpPr>
          <p:spPr>
            <a:xfrm>
              <a:off x="177800" y="-47625"/>
              <a:ext cx="1142585" cy="454025"/>
            </a:xfrm>
            <a:prstGeom prst="rect">
              <a:avLst/>
            </a:prstGeom>
          </p:spPr>
          <p:txBody>
            <a:bodyPr lIns="43941" tIns="43941" rIns="43941" bIns="43941" rtlCol="0" anchor="ctr"/>
            <a:lstStyle/>
            <a:p>
              <a:pPr algn="ctr">
                <a:lnSpc>
                  <a:spcPts val="3359"/>
                </a:lnSpc>
              </a:pPr>
              <a:endParaRPr/>
            </a:p>
          </p:txBody>
        </p:sp>
      </p:grpSp>
      <p:grpSp>
        <p:nvGrpSpPr>
          <p:cNvPr id="37" name="Group 37"/>
          <p:cNvGrpSpPr/>
          <p:nvPr/>
        </p:nvGrpSpPr>
        <p:grpSpPr>
          <a:xfrm>
            <a:off x="9202287" y="4708595"/>
            <a:ext cx="3262423" cy="1863669"/>
            <a:chOff x="0" y="0"/>
            <a:chExt cx="1686329" cy="963321"/>
          </a:xfrm>
        </p:grpSpPr>
        <p:sp>
          <p:nvSpPr>
            <p:cNvPr id="38" name="Freeform 38"/>
            <p:cNvSpPr/>
            <p:nvPr/>
          </p:nvSpPr>
          <p:spPr>
            <a:xfrm>
              <a:off x="0" y="0"/>
              <a:ext cx="1686329" cy="963321"/>
            </a:xfrm>
            <a:custGeom>
              <a:avLst/>
              <a:gdLst/>
              <a:ahLst/>
              <a:cxnLst/>
              <a:rect l="l" t="t" r="r" b="b"/>
              <a:pathLst>
                <a:path w="1686329" h="963321">
                  <a:moveTo>
                    <a:pt x="1561869" y="963321"/>
                  </a:moveTo>
                  <a:lnTo>
                    <a:pt x="124460" y="963321"/>
                  </a:lnTo>
                  <a:cubicBezTo>
                    <a:pt x="55880" y="963321"/>
                    <a:pt x="0" y="907441"/>
                    <a:pt x="0" y="838861"/>
                  </a:cubicBezTo>
                  <a:lnTo>
                    <a:pt x="0" y="124460"/>
                  </a:lnTo>
                  <a:cubicBezTo>
                    <a:pt x="0" y="55880"/>
                    <a:pt x="55880" y="0"/>
                    <a:pt x="124460" y="0"/>
                  </a:cubicBezTo>
                  <a:lnTo>
                    <a:pt x="1561869" y="0"/>
                  </a:lnTo>
                  <a:cubicBezTo>
                    <a:pt x="1630449" y="0"/>
                    <a:pt x="1686329" y="55880"/>
                    <a:pt x="1686329" y="124460"/>
                  </a:cubicBezTo>
                  <a:lnTo>
                    <a:pt x="1686329" y="838861"/>
                  </a:lnTo>
                  <a:cubicBezTo>
                    <a:pt x="1686329" y="907441"/>
                    <a:pt x="1630449" y="963321"/>
                    <a:pt x="1561869" y="963321"/>
                  </a:cubicBezTo>
                  <a:close/>
                </a:path>
              </a:pathLst>
            </a:custGeom>
            <a:solidFill>
              <a:srgbClr val="FEE134"/>
            </a:solidFill>
          </p:spPr>
        </p:sp>
      </p:grpSp>
      <p:sp>
        <p:nvSpPr>
          <p:cNvPr id="39" name="TextBox 39"/>
          <p:cNvSpPr txBox="1"/>
          <p:nvPr/>
        </p:nvSpPr>
        <p:spPr>
          <a:xfrm>
            <a:off x="9285111" y="3952591"/>
            <a:ext cx="2165536" cy="357413"/>
          </a:xfrm>
          <a:prstGeom prst="rect">
            <a:avLst/>
          </a:prstGeom>
        </p:spPr>
        <p:txBody>
          <a:bodyPr lIns="0" tIns="0" rIns="0" bIns="0" rtlCol="0" anchor="t">
            <a:spAutoFit/>
          </a:bodyPr>
          <a:lstStyle/>
          <a:p>
            <a:pPr algn="ctr">
              <a:lnSpc>
                <a:spcPts val="2906"/>
              </a:lnSpc>
            </a:pPr>
            <a:r>
              <a:rPr lang="en-US" sz="2075" spc="66">
                <a:solidFill>
                  <a:srgbClr val="F4F4F3"/>
                </a:solidFill>
                <a:latin typeface="TT Norms Semi-Bold"/>
              </a:rPr>
              <a:t>Speech to text</a:t>
            </a:r>
          </a:p>
        </p:txBody>
      </p:sp>
      <p:sp>
        <p:nvSpPr>
          <p:cNvPr id="40" name="TextBox 40"/>
          <p:cNvSpPr txBox="1"/>
          <p:nvPr/>
        </p:nvSpPr>
        <p:spPr>
          <a:xfrm>
            <a:off x="9375444" y="5104598"/>
            <a:ext cx="2928289" cy="804692"/>
          </a:xfrm>
          <a:prstGeom prst="rect">
            <a:avLst/>
          </a:prstGeom>
        </p:spPr>
        <p:txBody>
          <a:bodyPr lIns="0" tIns="0" rIns="0" bIns="0" rtlCol="0" anchor="t">
            <a:spAutoFit/>
          </a:bodyPr>
          <a:lstStyle/>
          <a:p>
            <a:pPr marL="0" lvl="0" indent="0" algn="ctr">
              <a:lnSpc>
                <a:spcPts val="2179"/>
              </a:lnSpc>
              <a:spcBef>
                <a:spcPct val="0"/>
              </a:spcBef>
            </a:pPr>
            <a:r>
              <a:rPr lang="en-US" sz="1556" spc="49">
                <a:solidFill>
                  <a:srgbClr val="2B2A2A"/>
                </a:solidFill>
                <a:latin typeface="TT Norms Medium"/>
              </a:rPr>
              <a:t>Use of flutter_speech_to_text to convert the user voice into text stored by the app.</a:t>
            </a:r>
          </a:p>
        </p:txBody>
      </p:sp>
      <p:grpSp>
        <p:nvGrpSpPr>
          <p:cNvPr id="41" name="Group 41"/>
          <p:cNvGrpSpPr/>
          <p:nvPr/>
        </p:nvGrpSpPr>
        <p:grpSpPr>
          <a:xfrm>
            <a:off x="9144000" y="7049392"/>
            <a:ext cx="3262423" cy="2747453"/>
            <a:chOff x="0" y="0"/>
            <a:chExt cx="4349897" cy="3663271"/>
          </a:xfrm>
        </p:grpSpPr>
        <p:grpSp>
          <p:nvGrpSpPr>
            <p:cNvPr id="42" name="Group 42"/>
            <p:cNvGrpSpPr/>
            <p:nvPr/>
          </p:nvGrpSpPr>
          <p:grpSpPr>
            <a:xfrm>
              <a:off x="0" y="0"/>
              <a:ext cx="3181315" cy="994945"/>
              <a:chOff x="0" y="0"/>
              <a:chExt cx="1299455" cy="406400"/>
            </a:xfrm>
          </p:grpSpPr>
          <p:sp>
            <p:nvSpPr>
              <p:cNvPr id="43" name="Freeform 43"/>
              <p:cNvSpPr/>
              <p:nvPr/>
            </p:nvSpPr>
            <p:spPr>
              <a:xfrm>
                <a:off x="0" y="0"/>
                <a:ext cx="1299455" cy="406400"/>
              </a:xfrm>
              <a:custGeom>
                <a:avLst/>
                <a:gdLst/>
                <a:ahLst/>
                <a:cxnLst/>
                <a:rect l="l" t="t" r="r" b="b"/>
                <a:pathLst>
                  <a:path w="1299455" h="406400">
                    <a:moveTo>
                      <a:pt x="0" y="0"/>
                    </a:moveTo>
                    <a:lnTo>
                      <a:pt x="1096255" y="0"/>
                    </a:lnTo>
                    <a:lnTo>
                      <a:pt x="1299455" y="203200"/>
                    </a:lnTo>
                    <a:lnTo>
                      <a:pt x="1096255" y="406400"/>
                    </a:lnTo>
                    <a:lnTo>
                      <a:pt x="0" y="406400"/>
                    </a:lnTo>
                    <a:lnTo>
                      <a:pt x="203200" y="203200"/>
                    </a:lnTo>
                    <a:lnTo>
                      <a:pt x="0" y="0"/>
                    </a:lnTo>
                    <a:close/>
                  </a:path>
                </a:pathLst>
              </a:custGeom>
              <a:solidFill>
                <a:srgbClr val="2B2A2A"/>
              </a:solidFill>
            </p:spPr>
          </p:sp>
          <p:sp>
            <p:nvSpPr>
              <p:cNvPr id="44" name="TextBox 44"/>
              <p:cNvSpPr txBox="1"/>
              <p:nvPr/>
            </p:nvSpPr>
            <p:spPr>
              <a:xfrm>
                <a:off x="177800" y="-47625"/>
                <a:ext cx="1045455" cy="454025"/>
              </a:xfrm>
              <a:prstGeom prst="rect">
                <a:avLst/>
              </a:prstGeom>
            </p:spPr>
            <p:txBody>
              <a:bodyPr lIns="43941" tIns="43941" rIns="43941" bIns="43941" rtlCol="0" anchor="ctr"/>
              <a:lstStyle/>
              <a:p>
                <a:pPr algn="ctr">
                  <a:lnSpc>
                    <a:spcPts val="3359"/>
                  </a:lnSpc>
                </a:pPr>
                <a:endParaRPr/>
              </a:p>
            </p:txBody>
          </p:sp>
        </p:grpSp>
        <p:grpSp>
          <p:nvGrpSpPr>
            <p:cNvPr id="45" name="Group 45"/>
            <p:cNvGrpSpPr/>
            <p:nvPr/>
          </p:nvGrpSpPr>
          <p:grpSpPr>
            <a:xfrm>
              <a:off x="0" y="1382965"/>
              <a:ext cx="4349897" cy="2280306"/>
              <a:chOff x="0" y="0"/>
              <a:chExt cx="1686329" cy="884008"/>
            </a:xfrm>
          </p:grpSpPr>
          <p:sp>
            <p:nvSpPr>
              <p:cNvPr id="46" name="Freeform 46"/>
              <p:cNvSpPr/>
              <p:nvPr/>
            </p:nvSpPr>
            <p:spPr>
              <a:xfrm>
                <a:off x="0" y="0"/>
                <a:ext cx="1686329" cy="884009"/>
              </a:xfrm>
              <a:custGeom>
                <a:avLst/>
                <a:gdLst/>
                <a:ahLst/>
                <a:cxnLst/>
                <a:rect l="l" t="t" r="r" b="b"/>
                <a:pathLst>
                  <a:path w="1686329" h="884009">
                    <a:moveTo>
                      <a:pt x="1561869" y="884008"/>
                    </a:moveTo>
                    <a:lnTo>
                      <a:pt x="124460" y="884008"/>
                    </a:lnTo>
                    <a:cubicBezTo>
                      <a:pt x="55880" y="884008"/>
                      <a:pt x="0" y="828129"/>
                      <a:pt x="0" y="759548"/>
                    </a:cubicBezTo>
                    <a:lnTo>
                      <a:pt x="0" y="124460"/>
                    </a:lnTo>
                    <a:cubicBezTo>
                      <a:pt x="0" y="55880"/>
                      <a:pt x="55880" y="0"/>
                      <a:pt x="124460" y="0"/>
                    </a:cubicBezTo>
                    <a:lnTo>
                      <a:pt x="1561869" y="0"/>
                    </a:lnTo>
                    <a:cubicBezTo>
                      <a:pt x="1630449" y="0"/>
                      <a:pt x="1686329" y="55880"/>
                      <a:pt x="1686329" y="124460"/>
                    </a:cubicBezTo>
                    <a:lnTo>
                      <a:pt x="1686329" y="759549"/>
                    </a:lnTo>
                    <a:cubicBezTo>
                      <a:pt x="1686329" y="828129"/>
                      <a:pt x="1630449" y="884009"/>
                      <a:pt x="1561869" y="884009"/>
                    </a:cubicBezTo>
                    <a:close/>
                  </a:path>
                </a:pathLst>
              </a:custGeom>
              <a:solidFill>
                <a:srgbClr val="FEE134"/>
              </a:solidFill>
            </p:spPr>
          </p:sp>
        </p:grpSp>
        <p:sp>
          <p:nvSpPr>
            <p:cNvPr id="47" name="TextBox 47"/>
            <p:cNvSpPr txBox="1"/>
            <p:nvPr/>
          </p:nvSpPr>
          <p:spPr>
            <a:xfrm>
              <a:off x="289777" y="-25819"/>
              <a:ext cx="2601761" cy="944032"/>
            </a:xfrm>
            <a:prstGeom prst="rect">
              <a:avLst/>
            </a:prstGeom>
          </p:spPr>
          <p:txBody>
            <a:bodyPr lIns="0" tIns="0" rIns="0" bIns="0" rtlCol="0" anchor="t">
              <a:spAutoFit/>
            </a:bodyPr>
            <a:lstStyle/>
            <a:p>
              <a:pPr algn="ctr">
                <a:lnSpc>
                  <a:spcPts val="2906"/>
                </a:lnSpc>
              </a:pPr>
              <a:r>
                <a:rPr lang="en-US" sz="2075" spc="66">
                  <a:solidFill>
                    <a:srgbClr val="F4F4F3"/>
                  </a:solidFill>
                  <a:latin typeface="TT Norms Semi-Bold"/>
                </a:rPr>
                <a:t>App Functioning</a:t>
              </a:r>
            </a:p>
          </p:txBody>
        </p:sp>
        <p:sp>
          <p:nvSpPr>
            <p:cNvPr id="48" name="TextBox 48"/>
            <p:cNvSpPr txBox="1"/>
            <p:nvPr/>
          </p:nvSpPr>
          <p:spPr>
            <a:xfrm>
              <a:off x="289777" y="2021140"/>
              <a:ext cx="3904386" cy="1063397"/>
            </a:xfrm>
            <a:prstGeom prst="rect">
              <a:avLst/>
            </a:prstGeom>
          </p:spPr>
          <p:txBody>
            <a:bodyPr lIns="0" tIns="0" rIns="0" bIns="0" rtlCol="0" anchor="t">
              <a:spAutoFit/>
            </a:bodyPr>
            <a:lstStyle/>
            <a:p>
              <a:pPr marL="0" lvl="0" indent="0" algn="ctr">
                <a:lnSpc>
                  <a:spcPts val="2179"/>
                </a:lnSpc>
                <a:spcBef>
                  <a:spcPct val="0"/>
                </a:spcBef>
              </a:pPr>
              <a:r>
                <a:rPr lang="en-US" sz="1556" spc="49">
                  <a:solidFill>
                    <a:srgbClr val="2B2A2A"/>
                  </a:solidFill>
                  <a:latin typeface="TT Norms Medium"/>
                </a:rPr>
                <a:t>The app will look for keywords in the stored text and call the required function.</a:t>
              </a:r>
            </a:p>
          </p:txBody>
        </p:sp>
      </p:grpSp>
      <p:grpSp>
        <p:nvGrpSpPr>
          <p:cNvPr id="49" name="Group 49"/>
          <p:cNvGrpSpPr/>
          <p:nvPr/>
        </p:nvGrpSpPr>
        <p:grpSpPr>
          <a:xfrm>
            <a:off x="11592385" y="7049392"/>
            <a:ext cx="814038" cy="814038"/>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E134"/>
            </a:solidFill>
          </p:spPr>
        </p:sp>
        <p:sp>
          <p:nvSpPr>
            <p:cNvPr id="51" name="TextBox 51"/>
            <p:cNvSpPr txBox="1"/>
            <p:nvPr/>
          </p:nvSpPr>
          <p:spPr>
            <a:xfrm>
              <a:off x="76200" y="28575"/>
              <a:ext cx="660400" cy="708025"/>
            </a:xfrm>
            <a:prstGeom prst="rect">
              <a:avLst/>
            </a:prstGeom>
          </p:spPr>
          <p:txBody>
            <a:bodyPr lIns="43941" tIns="43941" rIns="43941" bIns="43941" rtlCol="0" anchor="ctr"/>
            <a:lstStyle/>
            <a:p>
              <a:pPr algn="ctr">
                <a:lnSpc>
                  <a:spcPts val="3359"/>
                </a:lnSpc>
              </a:pPr>
              <a:r>
                <a:rPr lang="en-US" sz="2399" spc="76">
                  <a:solidFill>
                    <a:srgbClr val="2B2A2A"/>
                  </a:solidFill>
                  <a:latin typeface="TT Norms Semi-Bold"/>
                </a:rPr>
                <a:t>3</a:t>
              </a:r>
            </a:p>
          </p:txBody>
        </p:sp>
      </p:grpSp>
      <p:sp>
        <p:nvSpPr>
          <p:cNvPr id="52" name="Freeform 52"/>
          <p:cNvSpPr/>
          <p:nvPr/>
        </p:nvSpPr>
        <p:spPr>
          <a:xfrm>
            <a:off x="477313" y="708955"/>
            <a:ext cx="770194" cy="770194"/>
          </a:xfrm>
          <a:custGeom>
            <a:avLst/>
            <a:gdLst/>
            <a:ahLst/>
            <a:cxnLst/>
            <a:rect l="l" t="t" r="r" b="b"/>
            <a:pathLst>
              <a:path w="770194" h="770194">
                <a:moveTo>
                  <a:pt x="0" y="0"/>
                </a:moveTo>
                <a:lnTo>
                  <a:pt x="770194" y="0"/>
                </a:lnTo>
                <a:lnTo>
                  <a:pt x="770194" y="770195"/>
                </a:lnTo>
                <a:lnTo>
                  <a:pt x="0" y="770195"/>
                </a:lnTo>
                <a:lnTo>
                  <a:pt x="0" y="0"/>
                </a:lnTo>
                <a:close/>
              </a:path>
            </a:pathLst>
          </a:custGeom>
          <a:blipFill>
            <a:blip r:embed="rId4"/>
            <a:stretch>
              <a:fillRect/>
            </a:stretch>
          </a:blipFill>
        </p:spPr>
      </p:sp>
      <p:pic>
        <p:nvPicPr>
          <p:cNvPr id="53" name="voice (1)">
            <a:hlinkClick r:id="" action="ppaction://media"/>
            <a:extLst>
              <a:ext uri="{FF2B5EF4-FFF2-40B4-BE49-F238E27FC236}">
                <a16:creationId xmlns:a16="http://schemas.microsoft.com/office/drawing/2014/main" id="{9431B3CD-E8A2-EF18-1DB2-6B51C41DFF0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14622" y="1028133"/>
            <a:ext cx="3884804" cy="87408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74"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3"/>
                </p:tgtEl>
              </p:cMediaNode>
            </p:video>
            <p:seq concurrent="1" nextAc="seek">
              <p:cTn id="8" restart="whenNotActive" fill="hold" evtFilter="cancelBubble" nodeType="interactiveSeq">
                <p:stCondLst>
                  <p:cond evt="onClick" delay="0">
                    <p:tgtEl>
                      <p:spTgt spid="5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
                                        </p:tgtEl>
                                      </p:cBhvr>
                                    </p:cmd>
                                  </p:childTnLst>
                                </p:cTn>
                              </p:par>
                            </p:childTnLst>
                          </p:cTn>
                        </p:par>
                      </p:childTnLst>
                    </p:cTn>
                  </p:par>
                </p:childTnLst>
              </p:cTn>
              <p:nextCondLst>
                <p:cond evt="onClick" delay="0">
                  <p:tgtEl>
                    <p:spTgt spid="5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5B6"/>
        </a:solidFill>
        <a:effectLst/>
      </p:bgPr>
    </p:bg>
    <p:spTree>
      <p:nvGrpSpPr>
        <p:cNvPr id="1" name=""/>
        <p:cNvGrpSpPr/>
        <p:nvPr/>
      </p:nvGrpSpPr>
      <p:grpSpPr>
        <a:xfrm>
          <a:off x="0" y="0"/>
          <a:ext cx="0" cy="0"/>
          <a:chOff x="0" y="0"/>
          <a:chExt cx="0" cy="0"/>
        </a:xfrm>
      </p:grpSpPr>
      <p:grpSp>
        <p:nvGrpSpPr>
          <p:cNvPr id="2" name="Group 2"/>
          <p:cNvGrpSpPr/>
          <p:nvPr/>
        </p:nvGrpSpPr>
        <p:grpSpPr>
          <a:xfrm>
            <a:off x="173797" y="187390"/>
            <a:ext cx="17940405" cy="9931660"/>
            <a:chOff x="0" y="0"/>
            <a:chExt cx="4725045" cy="2615746"/>
          </a:xfrm>
        </p:grpSpPr>
        <p:sp>
          <p:nvSpPr>
            <p:cNvPr id="3" name="Freeform 3"/>
            <p:cNvSpPr/>
            <p:nvPr/>
          </p:nvSpPr>
          <p:spPr>
            <a:xfrm>
              <a:off x="0" y="0"/>
              <a:ext cx="4725045" cy="2615746"/>
            </a:xfrm>
            <a:custGeom>
              <a:avLst/>
              <a:gdLst/>
              <a:ahLst/>
              <a:cxnLst/>
              <a:rect l="l" t="t" r="r" b="b"/>
              <a:pathLst>
                <a:path w="4725045" h="2615746">
                  <a:moveTo>
                    <a:pt x="22008" y="0"/>
                  </a:moveTo>
                  <a:lnTo>
                    <a:pt x="4703037" y="0"/>
                  </a:lnTo>
                  <a:cubicBezTo>
                    <a:pt x="4715192" y="0"/>
                    <a:pt x="4725045" y="9853"/>
                    <a:pt x="4725045" y="22008"/>
                  </a:cubicBezTo>
                  <a:lnTo>
                    <a:pt x="4725045" y="2593737"/>
                  </a:lnTo>
                  <a:cubicBezTo>
                    <a:pt x="4725045" y="2605892"/>
                    <a:pt x="4715192" y="2615746"/>
                    <a:pt x="4703037" y="2615746"/>
                  </a:cubicBezTo>
                  <a:lnTo>
                    <a:pt x="22008" y="2615746"/>
                  </a:lnTo>
                  <a:cubicBezTo>
                    <a:pt x="9853" y="2615746"/>
                    <a:pt x="0" y="2605892"/>
                    <a:pt x="0" y="2593737"/>
                  </a:cubicBezTo>
                  <a:lnTo>
                    <a:pt x="0" y="22008"/>
                  </a:lnTo>
                  <a:cubicBezTo>
                    <a:pt x="0" y="9853"/>
                    <a:pt x="9853" y="0"/>
                    <a:pt x="22008" y="0"/>
                  </a:cubicBezTo>
                  <a:close/>
                </a:path>
              </a:pathLst>
            </a:custGeom>
            <a:solidFill>
              <a:srgbClr val="FCFFFF">
                <a:alpha val="73725"/>
              </a:srgbClr>
            </a:solidFill>
            <a:ln w="28575" cap="rnd">
              <a:solidFill>
                <a:srgbClr val="000000">
                  <a:alpha val="73725"/>
                </a:srgbClr>
              </a:solidFill>
              <a:prstDash val="solid"/>
              <a:round/>
            </a:ln>
          </p:spPr>
        </p:sp>
        <p:sp>
          <p:nvSpPr>
            <p:cNvPr id="4" name="TextBox 4"/>
            <p:cNvSpPr txBox="1"/>
            <p:nvPr/>
          </p:nvSpPr>
          <p:spPr>
            <a:xfrm>
              <a:off x="0" y="-28575"/>
              <a:ext cx="4725045" cy="2644321"/>
            </a:xfrm>
            <a:prstGeom prst="rect">
              <a:avLst/>
            </a:prstGeom>
          </p:spPr>
          <p:txBody>
            <a:bodyPr lIns="50800" tIns="50800" rIns="50800" bIns="50800" rtlCol="0" anchor="ctr"/>
            <a:lstStyle/>
            <a:p>
              <a:pPr algn="ctr">
                <a:lnSpc>
                  <a:spcPts val="2660"/>
                </a:lnSpc>
              </a:pPr>
              <a:endParaRPr/>
            </a:p>
          </p:txBody>
        </p:sp>
      </p:grpSp>
      <p:grpSp>
        <p:nvGrpSpPr>
          <p:cNvPr id="5" name="Group 5"/>
          <p:cNvGrpSpPr/>
          <p:nvPr/>
        </p:nvGrpSpPr>
        <p:grpSpPr>
          <a:xfrm>
            <a:off x="1028700" y="2625639"/>
            <a:ext cx="16230600" cy="6167145"/>
            <a:chOff x="0" y="-95250"/>
            <a:chExt cx="21640800" cy="8222860"/>
          </a:xfrm>
        </p:grpSpPr>
        <p:grpSp>
          <p:nvGrpSpPr>
            <p:cNvPr id="6" name="Group 6"/>
            <p:cNvGrpSpPr/>
            <p:nvPr/>
          </p:nvGrpSpPr>
          <p:grpSpPr>
            <a:xfrm>
              <a:off x="0" y="0"/>
              <a:ext cx="6940500" cy="8127610"/>
              <a:chOff x="0" y="0"/>
              <a:chExt cx="22751501" cy="26642940"/>
            </a:xfrm>
          </p:grpSpPr>
          <p:sp>
            <p:nvSpPr>
              <p:cNvPr id="7" name="Freeform 7"/>
              <p:cNvSpPr/>
              <p:nvPr/>
            </p:nvSpPr>
            <p:spPr>
              <a:xfrm>
                <a:off x="31750" y="31750"/>
                <a:ext cx="22688001" cy="26579441"/>
              </a:xfrm>
              <a:custGeom>
                <a:avLst/>
                <a:gdLst/>
                <a:ahLst/>
                <a:cxnLst/>
                <a:rect l="l" t="t" r="r" b="b"/>
                <a:pathLst>
                  <a:path w="22688001" h="26579441">
                    <a:moveTo>
                      <a:pt x="22595291" y="26579441"/>
                    </a:moveTo>
                    <a:lnTo>
                      <a:pt x="92710" y="26579441"/>
                    </a:lnTo>
                    <a:cubicBezTo>
                      <a:pt x="41910" y="26579441"/>
                      <a:pt x="0" y="26537531"/>
                      <a:pt x="0" y="26486731"/>
                    </a:cubicBezTo>
                    <a:lnTo>
                      <a:pt x="0" y="92710"/>
                    </a:lnTo>
                    <a:cubicBezTo>
                      <a:pt x="0" y="41910"/>
                      <a:pt x="41910" y="0"/>
                      <a:pt x="92710" y="0"/>
                    </a:cubicBezTo>
                    <a:lnTo>
                      <a:pt x="22594021" y="0"/>
                    </a:lnTo>
                    <a:cubicBezTo>
                      <a:pt x="22644821" y="0"/>
                      <a:pt x="22686732" y="41910"/>
                      <a:pt x="22686732" y="92710"/>
                    </a:cubicBezTo>
                    <a:lnTo>
                      <a:pt x="22686732" y="26485459"/>
                    </a:lnTo>
                    <a:cubicBezTo>
                      <a:pt x="22688001" y="26537531"/>
                      <a:pt x="22646091" y="26579441"/>
                      <a:pt x="22595291" y="26579441"/>
                    </a:cubicBezTo>
                    <a:close/>
                  </a:path>
                </a:pathLst>
              </a:custGeom>
              <a:solidFill>
                <a:srgbClr val="FFFFFF"/>
              </a:solidFill>
            </p:spPr>
          </p:sp>
          <p:sp>
            <p:nvSpPr>
              <p:cNvPr id="8" name="Freeform 8"/>
              <p:cNvSpPr/>
              <p:nvPr/>
            </p:nvSpPr>
            <p:spPr>
              <a:xfrm>
                <a:off x="0" y="0"/>
                <a:ext cx="22751501" cy="26642941"/>
              </a:xfrm>
              <a:custGeom>
                <a:avLst/>
                <a:gdLst/>
                <a:ahLst/>
                <a:cxnLst/>
                <a:rect l="l" t="t" r="r" b="b"/>
                <a:pathLst>
                  <a:path w="22751501" h="26642941">
                    <a:moveTo>
                      <a:pt x="22627041" y="59690"/>
                    </a:moveTo>
                    <a:cubicBezTo>
                      <a:pt x="22662601" y="59690"/>
                      <a:pt x="22691810" y="88900"/>
                      <a:pt x="22691810" y="124460"/>
                    </a:cubicBezTo>
                    <a:lnTo>
                      <a:pt x="22691810" y="26518481"/>
                    </a:lnTo>
                    <a:cubicBezTo>
                      <a:pt x="22691810" y="26554041"/>
                      <a:pt x="22662601" y="26583249"/>
                      <a:pt x="22627041" y="26583249"/>
                    </a:cubicBezTo>
                    <a:lnTo>
                      <a:pt x="124460" y="26583249"/>
                    </a:lnTo>
                    <a:cubicBezTo>
                      <a:pt x="88900" y="26583249"/>
                      <a:pt x="59690" y="26554041"/>
                      <a:pt x="59690" y="26518481"/>
                    </a:cubicBezTo>
                    <a:lnTo>
                      <a:pt x="59690" y="124460"/>
                    </a:lnTo>
                    <a:cubicBezTo>
                      <a:pt x="59690" y="88900"/>
                      <a:pt x="88900" y="59690"/>
                      <a:pt x="124460" y="59690"/>
                    </a:cubicBezTo>
                    <a:lnTo>
                      <a:pt x="22627041" y="59690"/>
                    </a:lnTo>
                    <a:moveTo>
                      <a:pt x="22627041" y="0"/>
                    </a:moveTo>
                    <a:lnTo>
                      <a:pt x="124460" y="0"/>
                    </a:lnTo>
                    <a:cubicBezTo>
                      <a:pt x="55880" y="0"/>
                      <a:pt x="0" y="55880"/>
                      <a:pt x="0" y="124460"/>
                    </a:cubicBezTo>
                    <a:lnTo>
                      <a:pt x="0" y="26518481"/>
                    </a:lnTo>
                    <a:cubicBezTo>
                      <a:pt x="0" y="26587059"/>
                      <a:pt x="55880" y="26642941"/>
                      <a:pt x="124460" y="26642941"/>
                    </a:cubicBezTo>
                    <a:lnTo>
                      <a:pt x="22627041" y="26642941"/>
                    </a:lnTo>
                    <a:cubicBezTo>
                      <a:pt x="22695621" y="26642941"/>
                      <a:pt x="22751501" y="26587059"/>
                      <a:pt x="22751501" y="26518481"/>
                    </a:cubicBezTo>
                    <a:lnTo>
                      <a:pt x="22751501" y="124460"/>
                    </a:lnTo>
                    <a:cubicBezTo>
                      <a:pt x="22751501" y="55880"/>
                      <a:pt x="22695621" y="0"/>
                      <a:pt x="22627041" y="0"/>
                    </a:cubicBezTo>
                    <a:close/>
                  </a:path>
                </a:pathLst>
              </a:custGeom>
              <a:solidFill>
                <a:srgbClr val="2A2A40"/>
              </a:solidFill>
            </p:spPr>
          </p:sp>
        </p:grpSp>
        <p:grpSp>
          <p:nvGrpSpPr>
            <p:cNvPr id="9" name="Group 9"/>
            <p:cNvGrpSpPr/>
            <p:nvPr/>
          </p:nvGrpSpPr>
          <p:grpSpPr>
            <a:xfrm>
              <a:off x="7350150" y="0"/>
              <a:ext cx="6940500" cy="8127610"/>
              <a:chOff x="0" y="0"/>
              <a:chExt cx="22751501" cy="26642940"/>
            </a:xfrm>
          </p:grpSpPr>
          <p:sp>
            <p:nvSpPr>
              <p:cNvPr id="10" name="Freeform 10"/>
              <p:cNvSpPr/>
              <p:nvPr/>
            </p:nvSpPr>
            <p:spPr>
              <a:xfrm>
                <a:off x="31750" y="31750"/>
                <a:ext cx="22688001" cy="26579441"/>
              </a:xfrm>
              <a:custGeom>
                <a:avLst/>
                <a:gdLst/>
                <a:ahLst/>
                <a:cxnLst/>
                <a:rect l="l" t="t" r="r" b="b"/>
                <a:pathLst>
                  <a:path w="22688001" h="26579441">
                    <a:moveTo>
                      <a:pt x="22595291" y="26579441"/>
                    </a:moveTo>
                    <a:lnTo>
                      <a:pt x="92710" y="26579441"/>
                    </a:lnTo>
                    <a:cubicBezTo>
                      <a:pt x="41910" y="26579441"/>
                      <a:pt x="0" y="26537531"/>
                      <a:pt x="0" y="26486731"/>
                    </a:cubicBezTo>
                    <a:lnTo>
                      <a:pt x="0" y="92710"/>
                    </a:lnTo>
                    <a:cubicBezTo>
                      <a:pt x="0" y="41910"/>
                      <a:pt x="41910" y="0"/>
                      <a:pt x="92710" y="0"/>
                    </a:cubicBezTo>
                    <a:lnTo>
                      <a:pt x="22594021" y="0"/>
                    </a:lnTo>
                    <a:cubicBezTo>
                      <a:pt x="22644821" y="0"/>
                      <a:pt x="22686732" y="41910"/>
                      <a:pt x="22686732" y="92710"/>
                    </a:cubicBezTo>
                    <a:lnTo>
                      <a:pt x="22686732" y="26485459"/>
                    </a:lnTo>
                    <a:cubicBezTo>
                      <a:pt x="22688001" y="26537531"/>
                      <a:pt x="22646091" y="26579441"/>
                      <a:pt x="22595291" y="26579441"/>
                    </a:cubicBezTo>
                    <a:close/>
                  </a:path>
                </a:pathLst>
              </a:custGeom>
              <a:solidFill>
                <a:srgbClr val="FFFFFF"/>
              </a:solidFill>
            </p:spPr>
          </p:sp>
          <p:sp>
            <p:nvSpPr>
              <p:cNvPr id="11" name="Freeform 11"/>
              <p:cNvSpPr/>
              <p:nvPr/>
            </p:nvSpPr>
            <p:spPr>
              <a:xfrm>
                <a:off x="0" y="0"/>
                <a:ext cx="22751501" cy="26642941"/>
              </a:xfrm>
              <a:custGeom>
                <a:avLst/>
                <a:gdLst/>
                <a:ahLst/>
                <a:cxnLst/>
                <a:rect l="l" t="t" r="r" b="b"/>
                <a:pathLst>
                  <a:path w="22751501" h="26642941">
                    <a:moveTo>
                      <a:pt x="22627041" y="59690"/>
                    </a:moveTo>
                    <a:cubicBezTo>
                      <a:pt x="22662601" y="59690"/>
                      <a:pt x="22691810" y="88900"/>
                      <a:pt x="22691810" y="124460"/>
                    </a:cubicBezTo>
                    <a:lnTo>
                      <a:pt x="22691810" y="26518481"/>
                    </a:lnTo>
                    <a:cubicBezTo>
                      <a:pt x="22691810" y="26554041"/>
                      <a:pt x="22662601" y="26583249"/>
                      <a:pt x="22627041" y="26583249"/>
                    </a:cubicBezTo>
                    <a:lnTo>
                      <a:pt x="124460" y="26583249"/>
                    </a:lnTo>
                    <a:cubicBezTo>
                      <a:pt x="88900" y="26583249"/>
                      <a:pt x="59690" y="26554041"/>
                      <a:pt x="59690" y="26518481"/>
                    </a:cubicBezTo>
                    <a:lnTo>
                      <a:pt x="59690" y="124460"/>
                    </a:lnTo>
                    <a:cubicBezTo>
                      <a:pt x="59690" y="88900"/>
                      <a:pt x="88900" y="59690"/>
                      <a:pt x="124460" y="59690"/>
                    </a:cubicBezTo>
                    <a:lnTo>
                      <a:pt x="22627041" y="59690"/>
                    </a:lnTo>
                    <a:moveTo>
                      <a:pt x="22627041" y="0"/>
                    </a:moveTo>
                    <a:lnTo>
                      <a:pt x="124460" y="0"/>
                    </a:lnTo>
                    <a:cubicBezTo>
                      <a:pt x="55880" y="0"/>
                      <a:pt x="0" y="55880"/>
                      <a:pt x="0" y="124460"/>
                    </a:cubicBezTo>
                    <a:lnTo>
                      <a:pt x="0" y="26518481"/>
                    </a:lnTo>
                    <a:cubicBezTo>
                      <a:pt x="0" y="26587059"/>
                      <a:pt x="55880" y="26642941"/>
                      <a:pt x="124460" y="26642941"/>
                    </a:cubicBezTo>
                    <a:lnTo>
                      <a:pt x="22627041" y="26642941"/>
                    </a:lnTo>
                    <a:cubicBezTo>
                      <a:pt x="22695621" y="26642941"/>
                      <a:pt x="22751501" y="26587059"/>
                      <a:pt x="22751501" y="26518481"/>
                    </a:cubicBezTo>
                    <a:lnTo>
                      <a:pt x="22751501" y="124460"/>
                    </a:lnTo>
                    <a:cubicBezTo>
                      <a:pt x="22751501" y="55880"/>
                      <a:pt x="22695621" y="0"/>
                      <a:pt x="22627041" y="0"/>
                    </a:cubicBezTo>
                    <a:close/>
                  </a:path>
                </a:pathLst>
              </a:custGeom>
              <a:solidFill>
                <a:srgbClr val="2A2A40"/>
              </a:solidFill>
            </p:spPr>
          </p:sp>
        </p:grpSp>
        <p:sp>
          <p:nvSpPr>
            <p:cNvPr id="12" name="TextBox 12"/>
            <p:cNvSpPr txBox="1"/>
            <p:nvPr/>
          </p:nvSpPr>
          <p:spPr>
            <a:xfrm>
              <a:off x="8010189" y="2852364"/>
              <a:ext cx="5620423" cy="1635125"/>
            </a:xfrm>
            <a:prstGeom prst="rect">
              <a:avLst/>
            </a:prstGeom>
          </p:spPr>
          <p:txBody>
            <a:bodyPr lIns="0" tIns="0" rIns="0" bIns="0" rtlCol="0" anchor="t">
              <a:spAutoFit/>
            </a:bodyPr>
            <a:lstStyle/>
            <a:p>
              <a:pPr marL="0" lvl="0" indent="0" algn="ctr">
                <a:lnSpc>
                  <a:spcPts val="9600"/>
                </a:lnSpc>
                <a:spcBef>
                  <a:spcPct val="0"/>
                </a:spcBef>
              </a:pPr>
              <a:endParaRPr/>
            </a:p>
          </p:txBody>
        </p:sp>
        <p:grpSp>
          <p:nvGrpSpPr>
            <p:cNvPr id="13" name="Group 13"/>
            <p:cNvGrpSpPr/>
            <p:nvPr/>
          </p:nvGrpSpPr>
          <p:grpSpPr>
            <a:xfrm>
              <a:off x="14700300" y="0"/>
              <a:ext cx="6940500" cy="8127610"/>
              <a:chOff x="0" y="0"/>
              <a:chExt cx="22751501" cy="26642940"/>
            </a:xfrm>
          </p:grpSpPr>
          <p:sp>
            <p:nvSpPr>
              <p:cNvPr id="14" name="Freeform 14"/>
              <p:cNvSpPr/>
              <p:nvPr/>
            </p:nvSpPr>
            <p:spPr>
              <a:xfrm>
                <a:off x="31750" y="31750"/>
                <a:ext cx="22688001" cy="26579441"/>
              </a:xfrm>
              <a:custGeom>
                <a:avLst/>
                <a:gdLst/>
                <a:ahLst/>
                <a:cxnLst/>
                <a:rect l="l" t="t" r="r" b="b"/>
                <a:pathLst>
                  <a:path w="22688001" h="26579441">
                    <a:moveTo>
                      <a:pt x="22595291" y="26579441"/>
                    </a:moveTo>
                    <a:lnTo>
                      <a:pt x="92710" y="26579441"/>
                    </a:lnTo>
                    <a:cubicBezTo>
                      <a:pt x="41910" y="26579441"/>
                      <a:pt x="0" y="26537531"/>
                      <a:pt x="0" y="26486731"/>
                    </a:cubicBezTo>
                    <a:lnTo>
                      <a:pt x="0" y="92710"/>
                    </a:lnTo>
                    <a:cubicBezTo>
                      <a:pt x="0" y="41910"/>
                      <a:pt x="41910" y="0"/>
                      <a:pt x="92710" y="0"/>
                    </a:cubicBezTo>
                    <a:lnTo>
                      <a:pt x="22594021" y="0"/>
                    </a:lnTo>
                    <a:cubicBezTo>
                      <a:pt x="22644821" y="0"/>
                      <a:pt x="22686732" y="41910"/>
                      <a:pt x="22686732" y="92710"/>
                    </a:cubicBezTo>
                    <a:lnTo>
                      <a:pt x="22686732" y="26485459"/>
                    </a:lnTo>
                    <a:cubicBezTo>
                      <a:pt x="22688001" y="26537531"/>
                      <a:pt x="22646091" y="26579441"/>
                      <a:pt x="22595291" y="26579441"/>
                    </a:cubicBezTo>
                    <a:close/>
                  </a:path>
                </a:pathLst>
              </a:custGeom>
              <a:solidFill>
                <a:srgbClr val="FFFFFF"/>
              </a:solidFill>
            </p:spPr>
          </p:sp>
          <p:sp>
            <p:nvSpPr>
              <p:cNvPr id="15" name="Freeform 15"/>
              <p:cNvSpPr/>
              <p:nvPr/>
            </p:nvSpPr>
            <p:spPr>
              <a:xfrm>
                <a:off x="0" y="0"/>
                <a:ext cx="22751501" cy="26642941"/>
              </a:xfrm>
              <a:custGeom>
                <a:avLst/>
                <a:gdLst/>
                <a:ahLst/>
                <a:cxnLst/>
                <a:rect l="l" t="t" r="r" b="b"/>
                <a:pathLst>
                  <a:path w="22751501" h="26642941">
                    <a:moveTo>
                      <a:pt x="22627041" y="59690"/>
                    </a:moveTo>
                    <a:cubicBezTo>
                      <a:pt x="22662601" y="59690"/>
                      <a:pt x="22691810" y="88900"/>
                      <a:pt x="22691810" y="124460"/>
                    </a:cubicBezTo>
                    <a:lnTo>
                      <a:pt x="22691810" y="26518481"/>
                    </a:lnTo>
                    <a:cubicBezTo>
                      <a:pt x="22691810" y="26554041"/>
                      <a:pt x="22662601" y="26583249"/>
                      <a:pt x="22627041" y="26583249"/>
                    </a:cubicBezTo>
                    <a:lnTo>
                      <a:pt x="124460" y="26583249"/>
                    </a:lnTo>
                    <a:cubicBezTo>
                      <a:pt x="88900" y="26583249"/>
                      <a:pt x="59690" y="26554041"/>
                      <a:pt x="59690" y="26518481"/>
                    </a:cubicBezTo>
                    <a:lnTo>
                      <a:pt x="59690" y="124460"/>
                    </a:lnTo>
                    <a:cubicBezTo>
                      <a:pt x="59690" y="88900"/>
                      <a:pt x="88900" y="59690"/>
                      <a:pt x="124460" y="59690"/>
                    </a:cubicBezTo>
                    <a:lnTo>
                      <a:pt x="22627041" y="59690"/>
                    </a:lnTo>
                    <a:moveTo>
                      <a:pt x="22627041" y="0"/>
                    </a:moveTo>
                    <a:lnTo>
                      <a:pt x="124460" y="0"/>
                    </a:lnTo>
                    <a:cubicBezTo>
                      <a:pt x="55880" y="0"/>
                      <a:pt x="0" y="55880"/>
                      <a:pt x="0" y="124460"/>
                    </a:cubicBezTo>
                    <a:lnTo>
                      <a:pt x="0" y="26518481"/>
                    </a:lnTo>
                    <a:cubicBezTo>
                      <a:pt x="0" y="26587059"/>
                      <a:pt x="55880" y="26642941"/>
                      <a:pt x="124460" y="26642941"/>
                    </a:cubicBezTo>
                    <a:lnTo>
                      <a:pt x="22627041" y="26642941"/>
                    </a:lnTo>
                    <a:cubicBezTo>
                      <a:pt x="22695621" y="26642941"/>
                      <a:pt x="22751501" y="26587059"/>
                      <a:pt x="22751501" y="26518481"/>
                    </a:cubicBezTo>
                    <a:lnTo>
                      <a:pt x="22751501" y="124460"/>
                    </a:lnTo>
                    <a:cubicBezTo>
                      <a:pt x="22751501" y="55880"/>
                      <a:pt x="22695621" y="0"/>
                      <a:pt x="22627041" y="0"/>
                    </a:cubicBezTo>
                    <a:close/>
                  </a:path>
                </a:pathLst>
              </a:custGeom>
              <a:solidFill>
                <a:srgbClr val="2A2A40"/>
              </a:solidFill>
            </p:spPr>
          </p:sp>
        </p:grpSp>
        <p:grpSp>
          <p:nvGrpSpPr>
            <p:cNvPr id="16" name="Group 16"/>
            <p:cNvGrpSpPr/>
            <p:nvPr/>
          </p:nvGrpSpPr>
          <p:grpSpPr>
            <a:xfrm>
              <a:off x="0" y="0"/>
              <a:ext cx="6940500" cy="1170548"/>
              <a:chOff x="0" y="0"/>
              <a:chExt cx="22751501" cy="3837149"/>
            </a:xfrm>
          </p:grpSpPr>
          <p:sp>
            <p:nvSpPr>
              <p:cNvPr id="17" name="Freeform 17"/>
              <p:cNvSpPr/>
              <p:nvPr/>
            </p:nvSpPr>
            <p:spPr>
              <a:xfrm>
                <a:off x="31750" y="31750"/>
                <a:ext cx="22688001" cy="3773649"/>
              </a:xfrm>
              <a:custGeom>
                <a:avLst/>
                <a:gdLst/>
                <a:ahLst/>
                <a:cxnLst/>
                <a:rect l="l" t="t" r="r" b="b"/>
                <a:pathLst>
                  <a:path w="22688001" h="3773649">
                    <a:moveTo>
                      <a:pt x="22595291" y="3773649"/>
                    </a:moveTo>
                    <a:lnTo>
                      <a:pt x="92710" y="3773649"/>
                    </a:lnTo>
                    <a:cubicBezTo>
                      <a:pt x="41910" y="3773649"/>
                      <a:pt x="0" y="3731739"/>
                      <a:pt x="0" y="3680939"/>
                    </a:cubicBezTo>
                    <a:lnTo>
                      <a:pt x="0" y="92710"/>
                    </a:lnTo>
                    <a:cubicBezTo>
                      <a:pt x="0" y="41910"/>
                      <a:pt x="41910" y="0"/>
                      <a:pt x="92710" y="0"/>
                    </a:cubicBezTo>
                    <a:lnTo>
                      <a:pt x="22594021" y="0"/>
                    </a:lnTo>
                    <a:cubicBezTo>
                      <a:pt x="22644821" y="0"/>
                      <a:pt x="22686732" y="41910"/>
                      <a:pt x="22686732" y="92710"/>
                    </a:cubicBezTo>
                    <a:lnTo>
                      <a:pt x="22686732" y="3679669"/>
                    </a:lnTo>
                    <a:cubicBezTo>
                      <a:pt x="22688001" y="3731739"/>
                      <a:pt x="22646091" y="3773649"/>
                      <a:pt x="22595291" y="3773649"/>
                    </a:cubicBezTo>
                    <a:close/>
                  </a:path>
                </a:pathLst>
              </a:custGeom>
              <a:solidFill>
                <a:srgbClr val="F8F0CB"/>
              </a:solidFill>
            </p:spPr>
          </p:sp>
          <p:sp>
            <p:nvSpPr>
              <p:cNvPr id="18" name="Freeform 18"/>
              <p:cNvSpPr/>
              <p:nvPr/>
            </p:nvSpPr>
            <p:spPr>
              <a:xfrm>
                <a:off x="0" y="0"/>
                <a:ext cx="22751501" cy="3837149"/>
              </a:xfrm>
              <a:custGeom>
                <a:avLst/>
                <a:gdLst/>
                <a:ahLst/>
                <a:cxnLst/>
                <a:rect l="l" t="t" r="r" b="b"/>
                <a:pathLst>
                  <a:path w="22751501" h="3837149">
                    <a:moveTo>
                      <a:pt x="22627041" y="59690"/>
                    </a:moveTo>
                    <a:cubicBezTo>
                      <a:pt x="22662601" y="59690"/>
                      <a:pt x="22691810" y="88900"/>
                      <a:pt x="22691810" y="124460"/>
                    </a:cubicBezTo>
                    <a:lnTo>
                      <a:pt x="22691810" y="3712689"/>
                    </a:lnTo>
                    <a:cubicBezTo>
                      <a:pt x="22691810" y="3748249"/>
                      <a:pt x="22662601" y="3777459"/>
                      <a:pt x="22627041" y="3777459"/>
                    </a:cubicBezTo>
                    <a:lnTo>
                      <a:pt x="124460" y="3777459"/>
                    </a:lnTo>
                    <a:cubicBezTo>
                      <a:pt x="88900" y="3777459"/>
                      <a:pt x="59690" y="3748249"/>
                      <a:pt x="59690" y="3712689"/>
                    </a:cubicBezTo>
                    <a:lnTo>
                      <a:pt x="59690" y="124460"/>
                    </a:lnTo>
                    <a:cubicBezTo>
                      <a:pt x="59690" y="88900"/>
                      <a:pt x="88900" y="59690"/>
                      <a:pt x="124460" y="59690"/>
                    </a:cubicBezTo>
                    <a:lnTo>
                      <a:pt x="22627041" y="59690"/>
                    </a:lnTo>
                    <a:moveTo>
                      <a:pt x="22627041" y="0"/>
                    </a:moveTo>
                    <a:lnTo>
                      <a:pt x="124460" y="0"/>
                    </a:lnTo>
                    <a:cubicBezTo>
                      <a:pt x="55880" y="0"/>
                      <a:pt x="0" y="55880"/>
                      <a:pt x="0" y="124460"/>
                    </a:cubicBezTo>
                    <a:lnTo>
                      <a:pt x="0" y="3712689"/>
                    </a:lnTo>
                    <a:cubicBezTo>
                      <a:pt x="0" y="3781269"/>
                      <a:pt x="55880" y="3837149"/>
                      <a:pt x="124460" y="3837149"/>
                    </a:cubicBezTo>
                    <a:lnTo>
                      <a:pt x="22627041" y="3837149"/>
                    </a:lnTo>
                    <a:cubicBezTo>
                      <a:pt x="22695621" y="3837149"/>
                      <a:pt x="22751501" y="3781269"/>
                      <a:pt x="22751501" y="3712689"/>
                    </a:cubicBezTo>
                    <a:lnTo>
                      <a:pt x="22751501" y="124460"/>
                    </a:lnTo>
                    <a:cubicBezTo>
                      <a:pt x="22751501" y="55880"/>
                      <a:pt x="22695621" y="0"/>
                      <a:pt x="22627041" y="0"/>
                    </a:cubicBezTo>
                    <a:close/>
                  </a:path>
                </a:pathLst>
              </a:custGeom>
              <a:solidFill>
                <a:srgbClr val="2A2A40"/>
              </a:solidFill>
            </p:spPr>
          </p:sp>
        </p:grpSp>
        <p:grpSp>
          <p:nvGrpSpPr>
            <p:cNvPr id="19" name="Group 19"/>
            <p:cNvGrpSpPr/>
            <p:nvPr/>
          </p:nvGrpSpPr>
          <p:grpSpPr>
            <a:xfrm>
              <a:off x="7350150" y="0"/>
              <a:ext cx="6940500" cy="1170548"/>
              <a:chOff x="0" y="0"/>
              <a:chExt cx="22751501" cy="3837149"/>
            </a:xfrm>
          </p:grpSpPr>
          <p:sp>
            <p:nvSpPr>
              <p:cNvPr id="20" name="Freeform 20"/>
              <p:cNvSpPr/>
              <p:nvPr/>
            </p:nvSpPr>
            <p:spPr>
              <a:xfrm>
                <a:off x="31750" y="31750"/>
                <a:ext cx="22688001" cy="3773649"/>
              </a:xfrm>
              <a:custGeom>
                <a:avLst/>
                <a:gdLst/>
                <a:ahLst/>
                <a:cxnLst/>
                <a:rect l="l" t="t" r="r" b="b"/>
                <a:pathLst>
                  <a:path w="22688001" h="3773649">
                    <a:moveTo>
                      <a:pt x="22595291" y="3773649"/>
                    </a:moveTo>
                    <a:lnTo>
                      <a:pt x="92710" y="3773649"/>
                    </a:lnTo>
                    <a:cubicBezTo>
                      <a:pt x="41910" y="3773649"/>
                      <a:pt x="0" y="3731739"/>
                      <a:pt x="0" y="3680939"/>
                    </a:cubicBezTo>
                    <a:lnTo>
                      <a:pt x="0" y="92710"/>
                    </a:lnTo>
                    <a:cubicBezTo>
                      <a:pt x="0" y="41910"/>
                      <a:pt x="41910" y="0"/>
                      <a:pt x="92710" y="0"/>
                    </a:cubicBezTo>
                    <a:lnTo>
                      <a:pt x="22594021" y="0"/>
                    </a:lnTo>
                    <a:cubicBezTo>
                      <a:pt x="22644821" y="0"/>
                      <a:pt x="22686732" y="41910"/>
                      <a:pt x="22686732" y="92710"/>
                    </a:cubicBezTo>
                    <a:lnTo>
                      <a:pt x="22686732" y="3679669"/>
                    </a:lnTo>
                    <a:cubicBezTo>
                      <a:pt x="22688001" y="3731739"/>
                      <a:pt x="22646091" y="3773649"/>
                      <a:pt x="22595291" y="3773649"/>
                    </a:cubicBezTo>
                    <a:close/>
                  </a:path>
                </a:pathLst>
              </a:custGeom>
              <a:solidFill>
                <a:srgbClr val="D8E6DD"/>
              </a:solidFill>
            </p:spPr>
          </p:sp>
          <p:sp>
            <p:nvSpPr>
              <p:cNvPr id="21" name="Freeform 21"/>
              <p:cNvSpPr/>
              <p:nvPr/>
            </p:nvSpPr>
            <p:spPr>
              <a:xfrm>
                <a:off x="0" y="0"/>
                <a:ext cx="22751501" cy="3837149"/>
              </a:xfrm>
              <a:custGeom>
                <a:avLst/>
                <a:gdLst/>
                <a:ahLst/>
                <a:cxnLst/>
                <a:rect l="l" t="t" r="r" b="b"/>
                <a:pathLst>
                  <a:path w="22751501" h="3837149">
                    <a:moveTo>
                      <a:pt x="22627041" y="59690"/>
                    </a:moveTo>
                    <a:cubicBezTo>
                      <a:pt x="22662601" y="59690"/>
                      <a:pt x="22691810" y="88900"/>
                      <a:pt x="22691810" y="124460"/>
                    </a:cubicBezTo>
                    <a:lnTo>
                      <a:pt x="22691810" y="3712689"/>
                    </a:lnTo>
                    <a:cubicBezTo>
                      <a:pt x="22691810" y="3748249"/>
                      <a:pt x="22662601" y="3777459"/>
                      <a:pt x="22627041" y="3777459"/>
                    </a:cubicBezTo>
                    <a:lnTo>
                      <a:pt x="124460" y="3777459"/>
                    </a:lnTo>
                    <a:cubicBezTo>
                      <a:pt x="88900" y="3777459"/>
                      <a:pt x="59690" y="3748249"/>
                      <a:pt x="59690" y="3712689"/>
                    </a:cubicBezTo>
                    <a:lnTo>
                      <a:pt x="59690" y="124460"/>
                    </a:lnTo>
                    <a:cubicBezTo>
                      <a:pt x="59690" y="88900"/>
                      <a:pt x="88900" y="59690"/>
                      <a:pt x="124460" y="59690"/>
                    </a:cubicBezTo>
                    <a:lnTo>
                      <a:pt x="22627041" y="59690"/>
                    </a:lnTo>
                    <a:moveTo>
                      <a:pt x="22627041" y="0"/>
                    </a:moveTo>
                    <a:lnTo>
                      <a:pt x="124460" y="0"/>
                    </a:lnTo>
                    <a:cubicBezTo>
                      <a:pt x="55880" y="0"/>
                      <a:pt x="0" y="55880"/>
                      <a:pt x="0" y="124460"/>
                    </a:cubicBezTo>
                    <a:lnTo>
                      <a:pt x="0" y="3712689"/>
                    </a:lnTo>
                    <a:cubicBezTo>
                      <a:pt x="0" y="3781269"/>
                      <a:pt x="55880" y="3837149"/>
                      <a:pt x="124460" y="3837149"/>
                    </a:cubicBezTo>
                    <a:lnTo>
                      <a:pt x="22627041" y="3837149"/>
                    </a:lnTo>
                    <a:cubicBezTo>
                      <a:pt x="22695621" y="3837149"/>
                      <a:pt x="22751501" y="3781269"/>
                      <a:pt x="22751501" y="3712689"/>
                    </a:cubicBezTo>
                    <a:lnTo>
                      <a:pt x="22751501" y="124460"/>
                    </a:lnTo>
                    <a:cubicBezTo>
                      <a:pt x="22751501" y="55880"/>
                      <a:pt x="22695621" y="0"/>
                      <a:pt x="22627041" y="0"/>
                    </a:cubicBezTo>
                    <a:close/>
                  </a:path>
                </a:pathLst>
              </a:custGeom>
              <a:solidFill>
                <a:srgbClr val="2A2A40"/>
              </a:solidFill>
            </p:spPr>
          </p:sp>
        </p:grpSp>
        <p:grpSp>
          <p:nvGrpSpPr>
            <p:cNvPr id="22" name="Group 22"/>
            <p:cNvGrpSpPr/>
            <p:nvPr/>
          </p:nvGrpSpPr>
          <p:grpSpPr>
            <a:xfrm>
              <a:off x="14700300" y="0"/>
              <a:ext cx="6940500" cy="1170548"/>
              <a:chOff x="0" y="0"/>
              <a:chExt cx="22751501" cy="3837149"/>
            </a:xfrm>
          </p:grpSpPr>
          <p:sp>
            <p:nvSpPr>
              <p:cNvPr id="23" name="Freeform 23"/>
              <p:cNvSpPr/>
              <p:nvPr/>
            </p:nvSpPr>
            <p:spPr>
              <a:xfrm>
                <a:off x="31750" y="31750"/>
                <a:ext cx="22688001" cy="3773649"/>
              </a:xfrm>
              <a:custGeom>
                <a:avLst/>
                <a:gdLst/>
                <a:ahLst/>
                <a:cxnLst/>
                <a:rect l="l" t="t" r="r" b="b"/>
                <a:pathLst>
                  <a:path w="22688001" h="3773649">
                    <a:moveTo>
                      <a:pt x="22595291" y="3773649"/>
                    </a:moveTo>
                    <a:lnTo>
                      <a:pt x="92710" y="3773649"/>
                    </a:lnTo>
                    <a:cubicBezTo>
                      <a:pt x="41910" y="3773649"/>
                      <a:pt x="0" y="3731739"/>
                      <a:pt x="0" y="3680939"/>
                    </a:cubicBezTo>
                    <a:lnTo>
                      <a:pt x="0" y="92710"/>
                    </a:lnTo>
                    <a:cubicBezTo>
                      <a:pt x="0" y="41910"/>
                      <a:pt x="41910" y="0"/>
                      <a:pt x="92710" y="0"/>
                    </a:cubicBezTo>
                    <a:lnTo>
                      <a:pt x="22594021" y="0"/>
                    </a:lnTo>
                    <a:cubicBezTo>
                      <a:pt x="22644821" y="0"/>
                      <a:pt x="22686732" y="41910"/>
                      <a:pt x="22686732" y="92710"/>
                    </a:cubicBezTo>
                    <a:lnTo>
                      <a:pt x="22686732" y="3679669"/>
                    </a:lnTo>
                    <a:cubicBezTo>
                      <a:pt x="22688001" y="3731739"/>
                      <a:pt x="22646091" y="3773649"/>
                      <a:pt x="22595291" y="3773649"/>
                    </a:cubicBezTo>
                    <a:close/>
                  </a:path>
                </a:pathLst>
              </a:custGeom>
              <a:solidFill>
                <a:srgbClr val="F8F0CB"/>
              </a:solidFill>
            </p:spPr>
          </p:sp>
          <p:sp>
            <p:nvSpPr>
              <p:cNvPr id="24" name="Freeform 24"/>
              <p:cNvSpPr/>
              <p:nvPr/>
            </p:nvSpPr>
            <p:spPr>
              <a:xfrm>
                <a:off x="0" y="0"/>
                <a:ext cx="22751501" cy="3837149"/>
              </a:xfrm>
              <a:custGeom>
                <a:avLst/>
                <a:gdLst/>
                <a:ahLst/>
                <a:cxnLst/>
                <a:rect l="l" t="t" r="r" b="b"/>
                <a:pathLst>
                  <a:path w="22751501" h="3837149">
                    <a:moveTo>
                      <a:pt x="22627041" y="59690"/>
                    </a:moveTo>
                    <a:cubicBezTo>
                      <a:pt x="22662601" y="59690"/>
                      <a:pt x="22691810" y="88900"/>
                      <a:pt x="22691810" y="124460"/>
                    </a:cubicBezTo>
                    <a:lnTo>
                      <a:pt x="22691810" y="3712689"/>
                    </a:lnTo>
                    <a:cubicBezTo>
                      <a:pt x="22691810" y="3748249"/>
                      <a:pt x="22662601" y="3777459"/>
                      <a:pt x="22627041" y="3777459"/>
                    </a:cubicBezTo>
                    <a:lnTo>
                      <a:pt x="124460" y="3777459"/>
                    </a:lnTo>
                    <a:cubicBezTo>
                      <a:pt x="88900" y="3777459"/>
                      <a:pt x="59690" y="3748249"/>
                      <a:pt x="59690" y="3712689"/>
                    </a:cubicBezTo>
                    <a:lnTo>
                      <a:pt x="59690" y="124460"/>
                    </a:lnTo>
                    <a:cubicBezTo>
                      <a:pt x="59690" y="88900"/>
                      <a:pt x="88900" y="59690"/>
                      <a:pt x="124460" y="59690"/>
                    </a:cubicBezTo>
                    <a:lnTo>
                      <a:pt x="22627041" y="59690"/>
                    </a:lnTo>
                    <a:moveTo>
                      <a:pt x="22627041" y="0"/>
                    </a:moveTo>
                    <a:lnTo>
                      <a:pt x="124460" y="0"/>
                    </a:lnTo>
                    <a:cubicBezTo>
                      <a:pt x="55880" y="0"/>
                      <a:pt x="0" y="55880"/>
                      <a:pt x="0" y="124460"/>
                    </a:cubicBezTo>
                    <a:lnTo>
                      <a:pt x="0" y="3712689"/>
                    </a:lnTo>
                    <a:cubicBezTo>
                      <a:pt x="0" y="3781269"/>
                      <a:pt x="55880" y="3837149"/>
                      <a:pt x="124460" y="3837149"/>
                    </a:cubicBezTo>
                    <a:lnTo>
                      <a:pt x="22627041" y="3837149"/>
                    </a:lnTo>
                    <a:cubicBezTo>
                      <a:pt x="22695621" y="3837149"/>
                      <a:pt x="22751501" y="3781269"/>
                      <a:pt x="22751501" y="3712689"/>
                    </a:cubicBezTo>
                    <a:lnTo>
                      <a:pt x="22751501" y="124460"/>
                    </a:lnTo>
                    <a:cubicBezTo>
                      <a:pt x="22751501" y="55880"/>
                      <a:pt x="22695621" y="0"/>
                      <a:pt x="22627041" y="0"/>
                    </a:cubicBezTo>
                    <a:close/>
                  </a:path>
                </a:pathLst>
              </a:custGeom>
              <a:solidFill>
                <a:srgbClr val="2A2A40"/>
              </a:solidFill>
            </p:spPr>
          </p:sp>
        </p:grpSp>
        <p:sp>
          <p:nvSpPr>
            <p:cNvPr id="25" name="TextBox 25"/>
            <p:cNvSpPr txBox="1"/>
            <p:nvPr/>
          </p:nvSpPr>
          <p:spPr>
            <a:xfrm>
              <a:off x="1848376" y="-95250"/>
              <a:ext cx="3321579" cy="1151043"/>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Kashish</a:t>
              </a:r>
            </a:p>
          </p:txBody>
        </p:sp>
        <p:sp>
          <p:nvSpPr>
            <p:cNvPr id="26" name="TextBox 26"/>
            <p:cNvSpPr txBox="1"/>
            <p:nvPr/>
          </p:nvSpPr>
          <p:spPr>
            <a:xfrm>
              <a:off x="359646" y="1017693"/>
              <a:ext cx="6299040" cy="6662419"/>
            </a:xfrm>
            <a:prstGeom prst="rect">
              <a:avLst/>
            </a:prstGeom>
          </p:spPr>
          <p:txBody>
            <a:bodyPr lIns="0" tIns="0" rIns="0" bIns="0" rtlCol="0" anchor="t">
              <a:spAutoFit/>
            </a:bodyPr>
            <a:lstStyle/>
            <a:p>
              <a:pPr>
                <a:lnSpc>
                  <a:spcPts val="3360"/>
                </a:lnSpc>
              </a:pPr>
              <a:endParaRPr/>
            </a:p>
            <a:p>
              <a:pPr marL="518165" lvl="1" indent="-259082">
                <a:lnSpc>
                  <a:spcPts val="3360"/>
                </a:lnSpc>
                <a:buFont typeface="Arial"/>
                <a:buChar char="•"/>
              </a:pPr>
              <a:r>
                <a:rPr lang="en-US" sz="2400">
                  <a:solidFill>
                    <a:srgbClr val="000000"/>
                  </a:solidFill>
                  <a:latin typeface="Canva Sans"/>
                </a:rPr>
                <a:t>User Registration and Firebase Authentication</a:t>
              </a:r>
            </a:p>
            <a:p>
              <a:pPr marL="518165" lvl="1" indent="-259082">
                <a:lnSpc>
                  <a:spcPts val="3360"/>
                </a:lnSpc>
                <a:buFont typeface="Arial"/>
                <a:buChar char="•"/>
              </a:pPr>
              <a:r>
                <a:rPr lang="en-US" sz="2400">
                  <a:solidFill>
                    <a:srgbClr val="000000"/>
                  </a:solidFill>
                  <a:latin typeface="Canva Sans"/>
                </a:rPr>
                <a:t>Addition &amp; deletion of emergency contacts</a:t>
              </a:r>
            </a:p>
            <a:p>
              <a:pPr marL="518165" lvl="1" indent="-259082">
                <a:lnSpc>
                  <a:spcPts val="3360"/>
                </a:lnSpc>
                <a:buFont typeface="Arial"/>
                <a:buChar char="•"/>
              </a:pPr>
              <a:r>
                <a:rPr lang="en-US" sz="2400">
                  <a:solidFill>
                    <a:srgbClr val="000000"/>
                  </a:solidFill>
                  <a:latin typeface="Canva Sans"/>
                </a:rPr>
                <a:t>Web Scrapping for crime data and police data collection</a:t>
              </a:r>
            </a:p>
            <a:p>
              <a:pPr marL="518165" lvl="1" indent="-259082">
                <a:lnSpc>
                  <a:spcPts val="3360"/>
                </a:lnSpc>
                <a:buFont typeface="Arial"/>
                <a:buChar char="•"/>
              </a:pPr>
              <a:r>
                <a:rPr lang="en-US" sz="2400">
                  <a:solidFill>
                    <a:srgbClr val="000000"/>
                  </a:solidFill>
                  <a:latin typeface="Canva Sans"/>
                </a:rPr>
                <a:t>Geocoding of Police Stations</a:t>
              </a:r>
            </a:p>
            <a:p>
              <a:pPr marL="518165" lvl="1" indent="-259082">
                <a:lnSpc>
                  <a:spcPts val="3360"/>
                </a:lnSpc>
                <a:buFont typeface="Arial"/>
                <a:buChar char="•"/>
              </a:pPr>
              <a:r>
                <a:rPr lang="en-US" sz="2400">
                  <a:solidFill>
                    <a:srgbClr val="000000"/>
                  </a:solidFill>
                  <a:latin typeface="Canva Sans"/>
                </a:rPr>
                <a:t>Algorithm designing for Safest path feature </a:t>
              </a:r>
            </a:p>
          </p:txBody>
        </p:sp>
        <p:sp>
          <p:nvSpPr>
            <p:cNvPr id="27" name="TextBox 27"/>
            <p:cNvSpPr txBox="1"/>
            <p:nvPr/>
          </p:nvSpPr>
          <p:spPr>
            <a:xfrm>
              <a:off x="7827316" y="-22062"/>
              <a:ext cx="6177663" cy="1165619"/>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rPr>
                <a:t>Harshita Jha</a:t>
              </a:r>
            </a:p>
          </p:txBody>
        </p:sp>
        <p:sp>
          <p:nvSpPr>
            <p:cNvPr id="28" name="TextBox 28"/>
            <p:cNvSpPr txBox="1"/>
            <p:nvPr/>
          </p:nvSpPr>
          <p:spPr>
            <a:xfrm>
              <a:off x="15140637" y="9686"/>
              <a:ext cx="6299040" cy="1165619"/>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rPr>
                <a:t>Kriti </a:t>
              </a:r>
              <a:r>
                <a:rPr lang="en-US" sz="5199" dirty="0" err="1">
                  <a:solidFill>
                    <a:srgbClr val="000000"/>
                  </a:solidFill>
                  <a:latin typeface="Canva Sans Bold"/>
                </a:rPr>
                <a:t>Thawaria</a:t>
              </a:r>
              <a:endParaRPr lang="en-US" sz="5199" dirty="0">
                <a:solidFill>
                  <a:srgbClr val="000000"/>
                </a:solidFill>
                <a:latin typeface="Canva Sans Bold"/>
              </a:endParaRPr>
            </a:p>
          </p:txBody>
        </p:sp>
        <p:sp>
          <p:nvSpPr>
            <p:cNvPr id="29" name="TextBox 29"/>
            <p:cNvSpPr txBox="1"/>
            <p:nvPr/>
          </p:nvSpPr>
          <p:spPr>
            <a:xfrm>
              <a:off x="7670880" y="1617134"/>
              <a:ext cx="6299040" cy="2750819"/>
            </a:xfrm>
            <a:prstGeom prst="rect">
              <a:avLst/>
            </a:prstGeom>
          </p:spPr>
          <p:txBody>
            <a:bodyPr lIns="0" tIns="0" rIns="0" bIns="0" rtlCol="0" anchor="t">
              <a:spAutoFit/>
            </a:bodyPr>
            <a:lstStyle/>
            <a:p>
              <a:pPr marL="518165" lvl="1" indent="-259082">
                <a:lnSpc>
                  <a:spcPts val="3360"/>
                </a:lnSpc>
                <a:buFont typeface="Arial"/>
                <a:buChar char="•"/>
              </a:pPr>
              <a:r>
                <a:rPr lang="en-US" sz="2400">
                  <a:solidFill>
                    <a:srgbClr val="000000"/>
                  </a:solidFill>
                  <a:latin typeface="Canva Sans"/>
                </a:rPr>
                <a:t>Nearby Safe Places feature</a:t>
              </a:r>
            </a:p>
            <a:p>
              <a:pPr marL="518165" lvl="1" indent="-259082">
                <a:lnSpc>
                  <a:spcPts val="3360"/>
                </a:lnSpc>
                <a:buFont typeface="Arial"/>
                <a:buChar char="•"/>
              </a:pPr>
              <a:r>
                <a:rPr lang="en-US" sz="2400">
                  <a:solidFill>
                    <a:srgbClr val="000000"/>
                  </a:solidFill>
                  <a:latin typeface="Canva Sans"/>
                </a:rPr>
                <a:t>Buy Safety Products Feature</a:t>
              </a:r>
            </a:p>
            <a:p>
              <a:pPr marL="518165" lvl="1" indent="-259082">
                <a:lnSpc>
                  <a:spcPts val="3360"/>
                </a:lnSpc>
                <a:buFont typeface="Arial"/>
                <a:buChar char="•"/>
              </a:pPr>
              <a:r>
                <a:rPr lang="en-US" sz="2400">
                  <a:solidFill>
                    <a:srgbClr val="000000"/>
                  </a:solidFill>
                  <a:latin typeface="Canva Sans"/>
                </a:rPr>
                <a:t>Chatbot Development</a:t>
              </a:r>
            </a:p>
            <a:p>
              <a:pPr>
                <a:lnSpc>
                  <a:spcPts val="3360"/>
                </a:lnSpc>
              </a:pPr>
              <a:r>
                <a:rPr lang="en-US" sz="2400">
                  <a:solidFill>
                    <a:srgbClr val="000000"/>
                  </a:solidFill>
                  <a:latin typeface="Canva Sans"/>
                </a:rPr>
                <a:t> </a:t>
              </a:r>
            </a:p>
          </p:txBody>
        </p:sp>
        <p:sp>
          <p:nvSpPr>
            <p:cNvPr id="30" name="TextBox 30"/>
            <p:cNvSpPr txBox="1"/>
            <p:nvPr/>
          </p:nvSpPr>
          <p:spPr>
            <a:xfrm>
              <a:off x="8233670" y="4025705"/>
              <a:ext cx="6087558" cy="3309619"/>
            </a:xfrm>
            <a:prstGeom prst="rect">
              <a:avLst/>
            </a:prstGeom>
          </p:spPr>
          <p:txBody>
            <a:bodyPr lIns="0" tIns="0" rIns="0" bIns="0" rtlCol="0" anchor="t">
              <a:spAutoFit/>
            </a:bodyPr>
            <a:lstStyle/>
            <a:p>
              <a:pPr marL="518165" lvl="1" indent="-259082">
                <a:lnSpc>
                  <a:spcPts val="3360"/>
                </a:lnSpc>
                <a:buFont typeface="Arial"/>
                <a:buChar char="•"/>
              </a:pPr>
              <a:r>
                <a:rPr lang="en-US" sz="2400">
                  <a:solidFill>
                    <a:srgbClr val="000000"/>
                  </a:solidFill>
                  <a:latin typeface="Canva Sans"/>
                </a:rPr>
                <a:t>UI designing</a:t>
              </a:r>
            </a:p>
            <a:p>
              <a:pPr marL="518165" lvl="1" indent="-259082">
                <a:lnSpc>
                  <a:spcPts val="3360"/>
                </a:lnSpc>
                <a:buFont typeface="Arial"/>
                <a:buChar char="•"/>
              </a:pPr>
              <a:r>
                <a:rPr lang="en-US" sz="2400">
                  <a:solidFill>
                    <a:srgbClr val="000000"/>
                  </a:solidFill>
                  <a:latin typeface="Canva Sans"/>
                </a:rPr>
                <a:t>Backend implementation of the chatbot</a:t>
              </a:r>
            </a:p>
            <a:p>
              <a:pPr marL="518165" lvl="1" indent="-259082">
                <a:lnSpc>
                  <a:spcPts val="3360"/>
                </a:lnSpc>
                <a:buFont typeface="Arial"/>
                <a:buChar char="•"/>
              </a:pPr>
              <a:r>
                <a:rPr lang="en-US" sz="2400">
                  <a:solidFill>
                    <a:srgbClr val="000000"/>
                  </a:solidFill>
                  <a:latin typeface="Canva Sans"/>
                </a:rPr>
                <a:t>Deployment and integration of the chatbot into the app</a:t>
              </a:r>
            </a:p>
          </p:txBody>
        </p:sp>
        <p:sp>
          <p:nvSpPr>
            <p:cNvPr id="31" name="TextBox 31"/>
            <p:cNvSpPr txBox="1"/>
            <p:nvPr/>
          </p:nvSpPr>
          <p:spPr>
            <a:xfrm>
              <a:off x="14852848" y="1617134"/>
              <a:ext cx="6299040" cy="5544819"/>
            </a:xfrm>
            <a:prstGeom prst="rect">
              <a:avLst/>
            </a:prstGeom>
          </p:spPr>
          <p:txBody>
            <a:bodyPr lIns="0" tIns="0" rIns="0" bIns="0" rtlCol="0" anchor="t">
              <a:spAutoFit/>
            </a:bodyPr>
            <a:lstStyle/>
            <a:p>
              <a:pPr marL="518165" lvl="1" indent="-259082">
                <a:lnSpc>
                  <a:spcPts val="3360"/>
                </a:lnSpc>
                <a:buFont typeface="Arial"/>
                <a:buChar char="•"/>
              </a:pPr>
              <a:r>
                <a:rPr lang="en-US" sz="2400" dirty="0">
                  <a:solidFill>
                    <a:srgbClr val="000000"/>
                  </a:solidFill>
                  <a:latin typeface="Canva Sans"/>
                </a:rPr>
                <a:t>Frontend designing of the app</a:t>
              </a:r>
            </a:p>
            <a:p>
              <a:pPr marL="518165" lvl="1" indent="-259082">
                <a:lnSpc>
                  <a:spcPts val="3360"/>
                </a:lnSpc>
                <a:buFont typeface="Arial"/>
                <a:buChar char="•"/>
              </a:pPr>
              <a:r>
                <a:rPr lang="en-US" sz="2400" dirty="0">
                  <a:solidFill>
                    <a:srgbClr val="000000"/>
                  </a:solidFill>
                  <a:latin typeface="Canva Sans"/>
                </a:rPr>
                <a:t>Emergency Helplines Feature</a:t>
              </a:r>
            </a:p>
            <a:p>
              <a:pPr marL="518165" lvl="1" indent="-259082">
                <a:lnSpc>
                  <a:spcPts val="3360"/>
                </a:lnSpc>
                <a:buFont typeface="Arial"/>
                <a:buChar char="•"/>
              </a:pPr>
              <a:r>
                <a:rPr lang="en-US" sz="2400" dirty="0">
                  <a:solidFill>
                    <a:srgbClr val="000000"/>
                  </a:solidFill>
                  <a:latin typeface="Canva Sans"/>
                </a:rPr>
                <a:t>Location sharing through phone shake and button click feature</a:t>
              </a:r>
            </a:p>
            <a:p>
              <a:pPr marL="518165" lvl="1" indent="-259082">
                <a:lnSpc>
                  <a:spcPts val="3360"/>
                </a:lnSpc>
                <a:buFont typeface="Arial"/>
                <a:buChar char="•"/>
              </a:pPr>
              <a:r>
                <a:rPr lang="en-US" sz="2400" dirty="0">
                  <a:solidFill>
                    <a:srgbClr val="000000"/>
                  </a:solidFill>
                  <a:latin typeface="Canva Sans"/>
                </a:rPr>
                <a:t>Fake Call Feature</a:t>
              </a:r>
            </a:p>
            <a:p>
              <a:pPr marL="518165" lvl="1" indent="-259082">
                <a:lnSpc>
                  <a:spcPts val="3360"/>
                </a:lnSpc>
                <a:buFont typeface="Arial"/>
                <a:buChar char="•"/>
              </a:pPr>
              <a:r>
                <a:rPr lang="en-US" sz="2400" dirty="0">
                  <a:solidFill>
                    <a:srgbClr val="000000"/>
                  </a:solidFill>
                  <a:latin typeface="Canva Sans"/>
                </a:rPr>
                <a:t>Safest Route Feature integration into the app</a:t>
              </a:r>
            </a:p>
          </p:txBody>
        </p:sp>
      </p:grpSp>
      <p:grpSp>
        <p:nvGrpSpPr>
          <p:cNvPr id="32" name="Group 32"/>
          <p:cNvGrpSpPr/>
          <p:nvPr/>
        </p:nvGrpSpPr>
        <p:grpSpPr>
          <a:xfrm>
            <a:off x="15593787" y="458402"/>
            <a:ext cx="2116369" cy="393255"/>
            <a:chOff x="0" y="0"/>
            <a:chExt cx="2821826" cy="524340"/>
          </a:xfrm>
        </p:grpSpPr>
        <p:grpSp>
          <p:nvGrpSpPr>
            <p:cNvPr id="33" name="Group 33"/>
            <p:cNvGrpSpPr/>
            <p:nvPr/>
          </p:nvGrpSpPr>
          <p:grpSpPr>
            <a:xfrm>
              <a:off x="0" y="0"/>
              <a:ext cx="2821826" cy="524340"/>
              <a:chOff x="0" y="0"/>
              <a:chExt cx="650949" cy="120957"/>
            </a:xfrm>
          </p:grpSpPr>
          <p:sp>
            <p:nvSpPr>
              <p:cNvPr id="34" name="Freeform 34"/>
              <p:cNvSpPr/>
              <p:nvPr/>
            </p:nvSpPr>
            <p:spPr>
              <a:xfrm>
                <a:off x="0" y="0"/>
                <a:ext cx="650949" cy="120957"/>
              </a:xfrm>
              <a:custGeom>
                <a:avLst/>
                <a:gdLst/>
                <a:ahLst/>
                <a:cxnLst/>
                <a:rect l="l" t="t" r="r" b="b"/>
                <a:pathLst>
                  <a:path w="650949" h="120957">
                    <a:moveTo>
                      <a:pt x="60478" y="0"/>
                    </a:moveTo>
                    <a:lnTo>
                      <a:pt x="590471" y="0"/>
                    </a:lnTo>
                    <a:cubicBezTo>
                      <a:pt x="623872" y="0"/>
                      <a:pt x="650949" y="27077"/>
                      <a:pt x="650949" y="60478"/>
                    </a:cubicBezTo>
                    <a:lnTo>
                      <a:pt x="650949" y="60478"/>
                    </a:lnTo>
                    <a:cubicBezTo>
                      <a:pt x="650949" y="76518"/>
                      <a:pt x="644577" y="91901"/>
                      <a:pt x="633235" y="103243"/>
                    </a:cubicBezTo>
                    <a:cubicBezTo>
                      <a:pt x="621893" y="114585"/>
                      <a:pt x="606511" y="120957"/>
                      <a:pt x="590471" y="120957"/>
                    </a:cubicBezTo>
                    <a:lnTo>
                      <a:pt x="60478" y="120957"/>
                    </a:lnTo>
                    <a:cubicBezTo>
                      <a:pt x="27077" y="120957"/>
                      <a:pt x="0" y="93880"/>
                      <a:pt x="0" y="60478"/>
                    </a:cubicBezTo>
                    <a:lnTo>
                      <a:pt x="0" y="60478"/>
                    </a:lnTo>
                    <a:cubicBezTo>
                      <a:pt x="0" y="27077"/>
                      <a:pt x="27077" y="0"/>
                      <a:pt x="60478" y="0"/>
                    </a:cubicBezTo>
                    <a:close/>
                  </a:path>
                </a:pathLst>
              </a:custGeom>
              <a:solidFill>
                <a:srgbClr val="E8E5BD"/>
              </a:solidFill>
              <a:ln w="28575" cap="rnd">
                <a:solidFill>
                  <a:srgbClr val="000000"/>
                </a:solidFill>
                <a:prstDash val="solid"/>
                <a:round/>
              </a:ln>
            </p:spPr>
          </p:sp>
          <p:sp>
            <p:nvSpPr>
              <p:cNvPr id="35" name="TextBox 35"/>
              <p:cNvSpPr txBox="1"/>
              <p:nvPr/>
            </p:nvSpPr>
            <p:spPr>
              <a:xfrm>
                <a:off x="0" y="-38100"/>
                <a:ext cx="650949" cy="159057"/>
              </a:xfrm>
              <a:prstGeom prst="rect">
                <a:avLst/>
              </a:prstGeom>
            </p:spPr>
            <p:txBody>
              <a:bodyPr lIns="43499" tIns="43499" rIns="43499" bIns="43499" rtlCol="0" anchor="ctr"/>
              <a:lstStyle/>
              <a:p>
                <a:pPr algn="ctr">
                  <a:lnSpc>
                    <a:spcPts val="2659"/>
                  </a:lnSpc>
                </a:pPr>
                <a:endParaRPr/>
              </a:p>
            </p:txBody>
          </p:sp>
        </p:grpSp>
        <p:sp>
          <p:nvSpPr>
            <p:cNvPr id="36" name="TextBox 36"/>
            <p:cNvSpPr txBox="1"/>
            <p:nvPr/>
          </p:nvSpPr>
          <p:spPr>
            <a:xfrm>
              <a:off x="402617" y="67851"/>
              <a:ext cx="2016591" cy="360063"/>
            </a:xfrm>
            <a:prstGeom prst="rect">
              <a:avLst/>
            </a:prstGeom>
          </p:spPr>
          <p:txBody>
            <a:bodyPr lIns="0" tIns="0" rIns="0" bIns="0" rtlCol="0" anchor="t">
              <a:spAutoFit/>
            </a:bodyPr>
            <a:lstStyle/>
            <a:p>
              <a:pPr algn="ctr">
                <a:lnSpc>
                  <a:spcPts val="2285"/>
                </a:lnSpc>
              </a:pPr>
              <a:r>
                <a:rPr lang="en-US" sz="1632">
                  <a:solidFill>
                    <a:srgbClr val="000000"/>
                  </a:solidFill>
                  <a:latin typeface="TT Norms Bold"/>
                </a:rPr>
                <a:t>DIVA GUARD</a:t>
              </a:r>
            </a:p>
          </p:txBody>
        </p:sp>
      </p:grpSp>
      <p:pic>
        <p:nvPicPr>
          <p:cNvPr id="37" name="Picture 37"/>
          <p:cNvPicPr>
            <a:picLocks noChangeAspect="1"/>
          </p:cNvPicPr>
          <p:nvPr/>
        </p:nvPicPr>
        <p:blipFill>
          <a:blip r:embed="rId2"/>
          <a:srcRect/>
          <a:stretch>
            <a:fillRect/>
          </a:stretch>
        </p:blipFill>
        <p:spPr>
          <a:xfrm>
            <a:off x="6357156" y="1440521"/>
            <a:ext cx="5573689" cy="975395"/>
          </a:xfrm>
          <a:prstGeom prst="rect">
            <a:avLst/>
          </a:prstGeom>
        </p:spPr>
      </p:pic>
      <p:sp>
        <p:nvSpPr>
          <p:cNvPr id="38" name="TextBox 38"/>
          <p:cNvSpPr txBox="1"/>
          <p:nvPr/>
        </p:nvSpPr>
        <p:spPr>
          <a:xfrm>
            <a:off x="5511475" y="721654"/>
            <a:ext cx="7997236" cy="718866"/>
          </a:xfrm>
          <a:prstGeom prst="rect">
            <a:avLst/>
          </a:prstGeom>
        </p:spPr>
        <p:txBody>
          <a:bodyPr lIns="0" tIns="0" rIns="0" bIns="0" rtlCol="0" anchor="t">
            <a:spAutoFit/>
          </a:bodyPr>
          <a:lstStyle/>
          <a:p>
            <a:pPr>
              <a:lnSpc>
                <a:spcPts val="5426"/>
              </a:lnSpc>
            </a:pPr>
            <a:r>
              <a:rPr lang="en-US" sz="5426" spc="-271">
                <a:solidFill>
                  <a:srgbClr val="000000"/>
                </a:solidFill>
                <a:latin typeface="Radley Italics"/>
              </a:rPr>
              <a:t>Contributions of the Members</a:t>
            </a:r>
          </a:p>
        </p:txBody>
      </p:sp>
      <p:sp>
        <p:nvSpPr>
          <p:cNvPr id="39" name="TextBox 39"/>
          <p:cNvSpPr txBox="1"/>
          <p:nvPr/>
        </p:nvSpPr>
        <p:spPr>
          <a:xfrm>
            <a:off x="6758743" y="1596431"/>
            <a:ext cx="4770514" cy="596900"/>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TT Norms Bold Italics"/>
              </a:rPr>
              <a:t>TEAM: 2023_IT_WAS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5B6"/>
        </a:solidFill>
        <a:effectLst/>
      </p:bgPr>
    </p:bg>
    <p:spTree>
      <p:nvGrpSpPr>
        <p:cNvPr id="1" name=""/>
        <p:cNvGrpSpPr/>
        <p:nvPr/>
      </p:nvGrpSpPr>
      <p:grpSpPr>
        <a:xfrm>
          <a:off x="0" y="0"/>
          <a:ext cx="0" cy="0"/>
          <a:chOff x="0" y="0"/>
          <a:chExt cx="0" cy="0"/>
        </a:xfrm>
      </p:grpSpPr>
      <p:grpSp>
        <p:nvGrpSpPr>
          <p:cNvPr id="2" name="Group 2"/>
          <p:cNvGrpSpPr/>
          <p:nvPr/>
        </p:nvGrpSpPr>
        <p:grpSpPr>
          <a:xfrm>
            <a:off x="183322" y="168145"/>
            <a:ext cx="17940405" cy="9931660"/>
            <a:chOff x="0" y="0"/>
            <a:chExt cx="4725045" cy="2615746"/>
          </a:xfrm>
        </p:grpSpPr>
        <p:sp>
          <p:nvSpPr>
            <p:cNvPr id="3" name="Freeform 3"/>
            <p:cNvSpPr/>
            <p:nvPr/>
          </p:nvSpPr>
          <p:spPr>
            <a:xfrm>
              <a:off x="0" y="0"/>
              <a:ext cx="4725045" cy="2615746"/>
            </a:xfrm>
            <a:custGeom>
              <a:avLst/>
              <a:gdLst/>
              <a:ahLst/>
              <a:cxnLst/>
              <a:rect l="l" t="t" r="r" b="b"/>
              <a:pathLst>
                <a:path w="4725045" h="2615746">
                  <a:moveTo>
                    <a:pt x="22008" y="0"/>
                  </a:moveTo>
                  <a:lnTo>
                    <a:pt x="4703037" y="0"/>
                  </a:lnTo>
                  <a:cubicBezTo>
                    <a:pt x="4715192" y="0"/>
                    <a:pt x="4725045" y="9853"/>
                    <a:pt x="4725045" y="22008"/>
                  </a:cubicBezTo>
                  <a:lnTo>
                    <a:pt x="4725045" y="2593737"/>
                  </a:lnTo>
                  <a:cubicBezTo>
                    <a:pt x="4725045" y="2605892"/>
                    <a:pt x="4715192" y="2615746"/>
                    <a:pt x="4703037" y="2615746"/>
                  </a:cubicBezTo>
                  <a:lnTo>
                    <a:pt x="22008" y="2615746"/>
                  </a:lnTo>
                  <a:cubicBezTo>
                    <a:pt x="9853" y="2615746"/>
                    <a:pt x="0" y="2605892"/>
                    <a:pt x="0" y="2593737"/>
                  </a:cubicBezTo>
                  <a:lnTo>
                    <a:pt x="0" y="22008"/>
                  </a:lnTo>
                  <a:cubicBezTo>
                    <a:pt x="0" y="9853"/>
                    <a:pt x="9853" y="0"/>
                    <a:pt x="22008" y="0"/>
                  </a:cubicBezTo>
                  <a:close/>
                </a:path>
              </a:pathLst>
            </a:custGeom>
            <a:solidFill>
              <a:srgbClr val="FCFFFF">
                <a:alpha val="73725"/>
              </a:srgbClr>
            </a:solidFill>
            <a:ln w="28575" cap="rnd">
              <a:solidFill>
                <a:srgbClr val="000000">
                  <a:alpha val="73725"/>
                </a:srgbClr>
              </a:solidFill>
              <a:prstDash val="solid"/>
              <a:round/>
            </a:ln>
          </p:spPr>
        </p:sp>
        <p:sp>
          <p:nvSpPr>
            <p:cNvPr id="4" name="TextBox 4"/>
            <p:cNvSpPr txBox="1"/>
            <p:nvPr/>
          </p:nvSpPr>
          <p:spPr>
            <a:xfrm>
              <a:off x="0" y="-28575"/>
              <a:ext cx="4725045" cy="2644321"/>
            </a:xfrm>
            <a:prstGeom prst="rect">
              <a:avLst/>
            </a:prstGeom>
          </p:spPr>
          <p:txBody>
            <a:bodyPr lIns="50800" tIns="50800" rIns="50800" bIns="50800" rtlCol="0" anchor="ctr"/>
            <a:lstStyle/>
            <a:p>
              <a:pPr algn="ctr">
                <a:lnSpc>
                  <a:spcPts val="2660"/>
                </a:lnSpc>
              </a:pPr>
              <a:endParaRPr/>
            </a:p>
            <a:p>
              <a:pPr algn="ctr">
                <a:lnSpc>
                  <a:spcPts val="2660"/>
                </a:lnSpc>
              </a:pPr>
              <a:endParaRPr/>
            </a:p>
            <a:p>
              <a:pPr algn="ctr">
                <a:lnSpc>
                  <a:spcPts val="2660"/>
                </a:lnSpc>
              </a:pPr>
              <a:endParaRPr/>
            </a:p>
            <a:p>
              <a:pPr algn="ctr">
                <a:lnSpc>
                  <a:spcPts val="2660"/>
                </a:lnSpc>
              </a:pPr>
              <a:endParaRPr/>
            </a:p>
          </p:txBody>
        </p:sp>
      </p:grpSp>
      <p:sp>
        <p:nvSpPr>
          <p:cNvPr id="5" name="TextBox 5"/>
          <p:cNvSpPr txBox="1"/>
          <p:nvPr/>
        </p:nvSpPr>
        <p:spPr>
          <a:xfrm>
            <a:off x="183322" y="1359083"/>
            <a:ext cx="3933634" cy="580390"/>
          </a:xfrm>
          <a:prstGeom prst="rect">
            <a:avLst/>
          </a:prstGeom>
        </p:spPr>
        <p:txBody>
          <a:bodyPr wrap="square" lIns="0" tIns="0" rIns="0" bIns="0" rtlCol="0" anchor="t">
            <a:spAutoFit/>
          </a:bodyPr>
          <a:lstStyle/>
          <a:p>
            <a:pPr marL="734059" lvl="1" indent="-367030" algn="ctr">
              <a:lnSpc>
                <a:spcPts val="4759"/>
              </a:lnSpc>
              <a:buFont typeface="Arial"/>
              <a:buChar char="•"/>
            </a:pPr>
            <a:r>
              <a:rPr lang="en-US" sz="3200" dirty="0">
                <a:solidFill>
                  <a:srgbClr val="000000"/>
                </a:solidFill>
                <a:latin typeface="Canva Sans Bold"/>
              </a:rPr>
              <a:t>Safest Route</a:t>
            </a:r>
          </a:p>
        </p:txBody>
      </p:sp>
      <p:sp>
        <p:nvSpPr>
          <p:cNvPr id="6" name="TextBox 6"/>
          <p:cNvSpPr txBox="1"/>
          <p:nvPr/>
        </p:nvSpPr>
        <p:spPr>
          <a:xfrm>
            <a:off x="1140069" y="1996955"/>
            <a:ext cx="15842823" cy="1941750"/>
          </a:xfrm>
          <a:prstGeom prst="rect">
            <a:avLst/>
          </a:prstGeom>
        </p:spPr>
        <p:txBody>
          <a:bodyPr lIns="0" tIns="0" rIns="0" bIns="0" rtlCol="0" anchor="t">
            <a:spAutoFit/>
          </a:bodyPr>
          <a:lstStyle/>
          <a:p>
            <a:pPr marL="604523" lvl="1" indent="-302261">
              <a:lnSpc>
                <a:spcPts val="3920"/>
              </a:lnSpc>
              <a:buFont typeface="Arial"/>
              <a:buChar char="•"/>
            </a:pPr>
            <a:r>
              <a:rPr lang="en-US" sz="2000" dirty="0">
                <a:solidFill>
                  <a:srgbClr val="000000"/>
                </a:solidFill>
                <a:latin typeface="Canva Sans"/>
              </a:rPr>
              <a:t>Upgrading the dataset to cover more diverse areas </a:t>
            </a:r>
          </a:p>
          <a:p>
            <a:pPr marL="604523" lvl="1" indent="-302261">
              <a:lnSpc>
                <a:spcPts val="3920"/>
              </a:lnSpc>
              <a:buFont typeface="Arial"/>
              <a:buChar char="•"/>
            </a:pPr>
            <a:r>
              <a:rPr lang="en-US" sz="2000" dirty="0">
                <a:solidFill>
                  <a:srgbClr val="000000"/>
                </a:solidFill>
                <a:latin typeface="Canva Sans"/>
              </a:rPr>
              <a:t>Taking into account the traffic factor too</a:t>
            </a:r>
          </a:p>
          <a:p>
            <a:pPr marL="604523" lvl="1" indent="-302261">
              <a:lnSpc>
                <a:spcPts val="3920"/>
              </a:lnSpc>
              <a:buFont typeface="Arial"/>
              <a:buChar char="•"/>
            </a:pPr>
            <a:r>
              <a:rPr lang="en-US" sz="2000" dirty="0">
                <a:solidFill>
                  <a:srgbClr val="000000"/>
                </a:solidFill>
                <a:latin typeface="Canva Sans"/>
              </a:rPr>
              <a:t>Automatic identification of user’s current location as their start location</a:t>
            </a:r>
          </a:p>
          <a:p>
            <a:pPr marL="604523" lvl="1" indent="-302261">
              <a:lnSpc>
                <a:spcPts val="3920"/>
              </a:lnSpc>
              <a:buFont typeface="Arial"/>
              <a:buChar char="•"/>
            </a:pPr>
            <a:r>
              <a:rPr lang="en-US" sz="2000" dirty="0">
                <a:solidFill>
                  <a:srgbClr val="000000"/>
                </a:solidFill>
                <a:latin typeface="Canva Sans"/>
              </a:rPr>
              <a:t>Upgrading the crime dataset on regular basis.</a:t>
            </a:r>
          </a:p>
        </p:txBody>
      </p:sp>
      <p:sp>
        <p:nvSpPr>
          <p:cNvPr id="7" name="TextBox 7"/>
          <p:cNvSpPr txBox="1"/>
          <p:nvPr/>
        </p:nvSpPr>
        <p:spPr>
          <a:xfrm>
            <a:off x="1556570" y="4632527"/>
            <a:ext cx="15977816" cy="934871"/>
          </a:xfrm>
          <a:prstGeom prst="rect">
            <a:avLst/>
          </a:prstGeom>
        </p:spPr>
        <p:txBody>
          <a:bodyPr lIns="0" tIns="0" rIns="0" bIns="0" rtlCol="0" anchor="t">
            <a:spAutoFit/>
          </a:bodyPr>
          <a:lstStyle/>
          <a:p>
            <a:pPr>
              <a:lnSpc>
                <a:spcPts val="3920"/>
              </a:lnSpc>
            </a:pPr>
            <a:r>
              <a:rPr lang="en-US" sz="2000" dirty="0">
                <a:solidFill>
                  <a:srgbClr val="000000"/>
                </a:solidFill>
                <a:latin typeface="Canva Sans"/>
              </a:rPr>
              <a:t>Allowing the chatbot to automatically access different features of the app while providing suggestions to the user like accessing user’s current location to suggest them nearby hospitals etc. on its own.</a:t>
            </a:r>
          </a:p>
        </p:txBody>
      </p:sp>
      <p:sp>
        <p:nvSpPr>
          <p:cNvPr id="8" name="TextBox 8"/>
          <p:cNvSpPr txBox="1"/>
          <p:nvPr/>
        </p:nvSpPr>
        <p:spPr>
          <a:xfrm>
            <a:off x="502380" y="4004568"/>
            <a:ext cx="4229451" cy="580390"/>
          </a:xfrm>
          <a:prstGeom prst="rect">
            <a:avLst/>
          </a:prstGeom>
        </p:spPr>
        <p:txBody>
          <a:bodyPr lIns="0" tIns="0" rIns="0" bIns="0" rtlCol="0" anchor="t">
            <a:spAutoFit/>
          </a:bodyPr>
          <a:lstStyle/>
          <a:p>
            <a:pPr marL="734059" lvl="1" indent="-367030">
              <a:lnSpc>
                <a:spcPts val="4759"/>
              </a:lnSpc>
              <a:buFont typeface="Arial"/>
              <a:buChar char="•"/>
            </a:pPr>
            <a:r>
              <a:rPr lang="en-US" sz="3200" dirty="0">
                <a:solidFill>
                  <a:srgbClr val="000000"/>
                </a:solidFill>
                <a:latin typeface="Canva Sans Bold"/>
              </a:rPr>
              <a:t>Chatbot</a:t>
            </a:r>
          </a:p>
        </p:txBody>
      </p:sp>
      <p:sp>
        <p:nvSpPr>
          <p:cNvPr id="9" name="TextBox 9"/>
          <p:cNvSpPr txBox="1"/>
          <p:nvPr/>
        </p:nvSpPr>
        <p:spPr>
          <a:xfrm>
            <a:off x="502380" y="5836820"/>
            <a:ext cx="4547944" cy="580390"/>
          </a:xfrm>
          <a:prstGeom prst="rect">
            <a:avLst/>
          </a:prstGeom>
        </p:spPr>
        <p:txBody>
          <a:bodyPr lIns="0" tIns="0" rIns="0" bIns="0" rtlCol="0" anchor="t">
            <a:spAutoFit/>
          </a:bodyPr>
          <a:lstStyle/>
          <a:p>
            <a:pPr marL="734059" lvl="1" indent="-367030">
              <a:lnSpc>
                <a:spcPts val="4759"/>
              </a:lnSpc>
              <a:buFont typeface="Arial"/>
              <a:buChar char="•"/>
            </a:pPr>
            <a:r>
              <a:rPr lang="en-US" sz="3200" dirty="0">
                <a:solidFill>
                  <a:srgbClr val="000000"/>
                </a:solidFill>
                <a:latin typeface="Canva Sans Bold"/>
              </a:rPr>
              <a:t>Voice Activation</a:t>
            </a:r>
          </a:p>
        </p:txBody>
      </p:sp>
      <p:sp>
        <p:nvSpPr>
          <p:cNvPr id="10" name="TextBox 10"/>
          <p:cNvSpPr txBox="1"/>
          <p:nvPr/>
        </p:nvSpPr>
        <p:spPr>
          <a:xfrm>
            <a:off x="1556570" y="6474692"/>
            <a:ext cx="15977816" cy="441339"/>
          </a:xfrm>
          <a:prstGeom prst="rect">
            <a:avLst/>
          </a:prstGeom>
        </p:spPr>
        <p:txBody>
          <a:bodyPr lIns="0" tIns="0" rIns="0" bIns="0" rtlCol="0" anchor="t">
            <a:spAutoFit/>
          </a:bodyPr>
          <a:lstStyle/>
          <a:p>
            <a:pPr>
              <a:lnSpc>
                <a:spcPts val="3920"/>
              </a:lnSpc>
            </a:pPr>
            <a:r>
              <a:rPr lang="en-US" sz="2000" dirty="0">
                <a:solidFill>
                  <a:srgbClr val="000000"/>
                </a:solidFill>
                <a:latin typeface="Canva Sans"/>
              </a:rPr>
              <a:t>Allowing the voice activation to be activated on more commands and should work for various languages.</a:t>
            </a:r>
          </a:p>
        </p:txBody>
      </p:sp>
      <p:grpSp>
        <p:nvGrpSpPr>
          <p:cNvPr id="11" name="Group 11"/>
          <p:cNvGrpSpPr/>
          <p:nvPr/>
        </p:nvGrpSpPr>
        <p:grpSpPr>
          <a:xfrm>
            <a:off x="15881143" y="297045"/>
            <a:ext cx="2116369" cy="393255"/>
            <a:chOff x="0" y="0"/>
            <a:chExt cx="2821826" cy="524340"/>
          </a:xfrm>
        </p:grpSpPr>
        <p:grpSp>
          <p:nvGrpSpPr>
            <p:cNvPr id="12" name="Group 12"/>
            <p:cNvGrpSpPr/>
            <p:nvPr/>
          </p:nvGrpSpPr>
          <p:grpSpPr>
            <a:xfrm>
              <a:off x="0" y="0"/>
              <a:ext cx="2821826" cy="524340"/>
              <a:chOff x="0" y="0"/>
              <a:chExt cx="650949" cy="120957"/>
            </a:xfrm>
          </p:grpSpPr>
          <p:sp>
            <p:nvSpPr>
              <p:cNvPr id="13" name="Freeform 13"/>
              <p:cNvSpPr/>
              <p:nvPr/>
            </p:nvSpPr>
            <p:spPr>
              <a:xfrm>
                <a:off x="0" y="0"/>
                <a:ext cx="650949" cy="120957"/>
              </a:xfrm>
              <a:custGeom>
                <a:avLst/>
                <a:gdLst/>
                <a:ahLst/>
                <a:cxnLst/>
                <a:rect l="l" t="t" r="r" b="b"/>
                <a:pathLst>
                  <a:path w="650949" h="120957">
                    <a:moveTo>
                      <a:pt x="60478" y="0"/>
                    </a:moveTo>
                    <a:lnTo>
                      <a:pt x="590471" y="0"/>
                    </a:lnTo>
                    <a:cubicBezTo>
                      <a:pt x="623872" y="0"/>
                      <a:pt x="650949" y="27077"/>
                      <a:pt x="650949" y="60478"/>
                    </a:cubicBezTo>
                    <a:lnTo>
                      <a:pt x="650949" y="60478"/>
                    </a:lnTo>
                    <a:cubicBezTo>
                      <a:pt x="650949" y="76518"/>
                      <a:pt x="644577" y="91901"/>
                      <a:pt x="633235" y="103243"/>
                    </a:cubicBezTo>
                    <a:cubicBezTo>
                      <a:pt x="621893" y="114585"/>
                      <a:pt x="606511" y="120957"/>
                      <a:pt x="590471" y="120957"/>
                    </a:cubicBezTo>
                    <a:lnTo>
                      <a:pt x="60478" y="120957"/>
                    </a:lnTo>
                    <a:cubicBezTo>
                      <a:pt x="27077" y="120957"/>
                      <a:pt x="0" y="93880"/>
                      <a:pt x="0" y="60478"/>
                    </a:cubicBezTo>
                    <a:lnTo>
                      <a:pt x="0" y="60478"/>
                    </a:lnTo>
                    <a:cubicBezTo>
                      <a:pt x="0" y="27077"/>
                      <a:pt x="27077" y="0"/>
                      <a:pt x="60478" y="0"/>
                    </a:cubicBezTo>
                    <a:close/>
                  </a:path>
                </a:pathLst>
              </a:custGeom>
              <a:solidFill>
                <a:srgbClr val="E8E5BD"/>
              </a:solidFill>
              <a:ln w="28575" cap="rnd">
                <a:solidFill>
                  <a:srgbClr val="000000"/>
                </a:solidFill>
                <a:prstDash val="solid"/>
                <a:round/>
              </a:ln>
            </p:spPr>
          </p:sp>
          <p:sp>
            <p:nvSpPr>
              <p:cNvPr id="14" name="TextBox 14"/>
              <p:cNvSpPr txBox="1"/>
              <p:nvPr/>
            </p:nvSpPr>
            <p:spPr>
              <a:xfrm>
                <a:off x="0" y="-38100"/>
                <a:ext cx="650949" cy="159057"/>
              </a:xfrm>
              <a:prstGeom prst="rect">
                <a:avLst/>
              </a:prstGeom>
            </p:spPr>
            <p:txBody>
              <a:bodyPr lIns="43499" tIns="43499" rIns="43499" bIns="43499" rtlCol="0" anchor="ctr"/>
              <a:lstStyle/>
              <a:p>
                <a:pPr algn="ctr">
                  <a:lnSpc>
                    <a:spcPts val="2659"/>
                  </a:lnSpc>
                </a:pPr>
                <a:endParaRPr/>
              </a:p>
            </p:txBody>
          </p:sp>
        </p:grpSp>
        <p:sp>
          <p:nvSpPr>
            <p:cNvPr id="15" name="TextBox 15"/>
            <p:cNvSpPr txBox="1"/>
            <p:nvPr/>
          </p:nvSpPr>
          <p:spPr>
            <a:xfrm>
              <a:off x="402617" y="67851"/>
              <a:ext cx="2016591" cy="360063"/>
            </a:xfrm>
            <a:prstGeom prst="rect">
              <a:avLst/>
            </a:prstGeom>
          </p:spPr>
          <p:txBody>
            <a:bodyPr lIns="0" tIns="0" rIns="0" bIns="0" rtlCol="0" anchor="t">
              <a:spAutoFit/>
            </a:bodyPr>
            <a:lstStyle/>
            <a:p>
              <a:pPr algn="ctr">
                <a:lnSpc>
                  <a:spcPts val="2285"/>
                </a:lnSpc>
              </a:pPr>
              <a:r>
                <a:rPr lang="en-US" sz="1632">
                  <a:solidFill>
                    <a:srgbClr val="000000"/>
                  </a:solidFill>
                  <a:latin typeface="TT Norms Bold"/>
                </a:rPr>
                <a:t>DIVA GUARD</a:t>
              </a:r>
            </a:p>
          </p:txBody>
        </p:sp>
      </p:grpSp>
      <p:grpSp>
        <p:nvGrpSpPr>
          <p:cNvPr id="16" name="Group 16"/>
          <p:cNvGrpSpPr/>
          <p:nvPr/>
        </p:nvGrpSpPr>
        <p:grpSpPr>
          <a:xfrm rot="-5400000">
            <a:off x="3980512" y="-3577605"/>
            <a:ext cx="1023523" cy="8617902"/>
            <a:chOff x="0" y="0"/>
            <a:chExt cx="269570" cy="2269735"/>
          </a:xfrm>
        </p:grpSpPr>
        <p:sp>
          <p:nvSpPr>
            <p:cNvPr id="17" name="Freeform 17"/>
            <p:cNvSpPr/>
            <p:nvPr/>
          </p:nvSpPr>
          <p:spPr>
            <a:xfrm>
              <a:off x="0" y="0"/>
              <a:ext cx="269570" cy="2269735"/>
            </a:xfrm>
            <a:custGeom>
              <a:avLst/>
              <a:gdLst/>
              <a:ahLst/>
              <a:cxnLst/>
              <a:rect l="l" t="t" r="r" b="b"/>
              <a:pathLst>
                <a:path w="269570" h="2269735">
                  <a:moveTo>
                    <a:pt x="89905" y="2250666"/>
                  </a:moveTo>
                  <a:cubicBezTo>
                    <a:pt x="103725" y="2262180"/>
                    <a:pt x="119437" y="2269735"/>
                    <a:pt x="134858" y="2269735"/>
                  </a:cubicBezTo>
                  <a:cubicBezTo>
                    <a:pt x="150279" y="2269735"/>
                    <a:pt x="165117" y="2263258"/>
                    <a:pt x="178792" y="2251745"/>
                  </a:cubicBezTo>
                  <a:cubicBezTo>
                    <a:pt x="179083" y="2251385"/>
                    <a:pt x="179374" y="2251385"/>
                    <a:pt x="179665" y="2251026"/>
                  </a:cubicBezTo>
                  <a:cubicBezTo>
                    <a:pt x="231018" y="2204970"/>
                    <a:pt x="268843" y="2083357"/>
                    <a:pt x="269570" y="1908871"/>
                  </a:cubicBezTo>
                  <a:lnTo>
                    <a:pt x="269570" y="24583"/>
                  </a:lnTo>
                  <a:cubicBezTo>
                    <a:pt x="269570" y="11006"/>
                    <a:pt x="258564" y="0"/>
                    <a:pt x="244987" y="0"/>
                  </a:cubicBezTo>
                  <a:lnTo>
                    <a:pt x="24583" y="0"/>
                  </a:lnTo>
                  <a:cubicBezTo>
                    <a:pt x="11006" y="0"/>
                    <a:pt x="0" y="11006"/>
                    <a:pt x="0" y="24583"/>
                  </a:cubicBezTo>
                  <a:lnTo>
                    <a:pt x="0" y="1907454"/>
                  </a:lnTo>
                  <a:cubicBezTo>
                    <a:pt x="727" y="2084075"/>
                    <a:pt x="37970" y="2205691"/>
                    <a:pt x="89905" y="2250666"/>
                  </a:cubicBezTo>
                  <a:lnTo>
                    <a:pt x="89905" y="2250666"/>
                  </a:lnTo>
                  <a:close/>
                </a:path>
              </a:pathLst>
            </a:custGeom>
            <a:solidFill>
              <a:srgbClr val="020202">
                <a:alpha val="74902"/>
              </a:srgbClr>
            </a:solidFill>
          </p:spPr>
        </p:sp>
        <p:sp>
          <p:nvSpPr>
            <p:cNvPr id="18" name="TextBox 18"/>
            <p:cNvSpPr txBox="1"/>
            <p:nvPr/>
          </p:nvSpPr>
          <p:spPr>
            <a:xfrm>
              <a:off x="0" y="-28575"/>
              <a:ext cx="269570" cy="2171310"/>
            </a:xfrm>
            <a:prstGeom prst="rect">
              <a:avLst/>
            </a:prstGeom>
          </p:spPr>
          <p:txBody>
            <a:bodyPr lIns="50800" tIns="50800" rIns="50800" bIns="50800" rtlCol="0" anchor="ctr"/>
            <a:lstStyle/>
            <a:p>
              <a:pPr algn="ctr">
                <a:lnSpc>
                  <a:spcPts val="2660"/>
                </a:lnSpc>
              </a:pPr>
              <a:endParaRPr/>
            </a:p>
          </p:txBody>
        </p:sp>
      </p:grpSp>
      <p:sp>
        <p:nvSpPr>
          <p:cNvPr id="19" name="TextBox 19"/>
          <p:cNvSpPr txBox="1"/>
          <p:nvPr/>
        </p:nvSpPr>
        <p:spPr>
          <a:xfrm>
            <a:off x="1556570" y="399236"/>
            <a:ext cx="7244655" cy="778519"/>
          </a:xfrm>
          <a:prstGeom prst="rect">
            <a:avLst/>
          </a:prstGeom>
        </p:spPr>
        <p:txBody>
          <a:bodyPr lIns="0" tIns="0" rIns="0" bIns="0" rtlCol="0" anchor="t">
            <a:spAutoFit/>
          </a:bodyPr>
          <a:lstStyle/>
          <a:p>
            <a:pPr>
              <a:lnSpc>
                <a:spcPts val="5900"/>
              </a:lnSpc>
            </a:pPr>
            <a:r>
              <a:rPr lang="en-US" sz="5900" spc="-295">
                <a:solidFill>
                  <a:srgbClr val="FFFFFE"/>
                </a:solidFill>
                <a:latin typeface="TT Norms Bold"/>
              </a:rPr>
              <a:t>Future Improvements</a:t>
            </a:r>
          </a:p>
        </p:txBody>
      </p:sp>
      <p:sp>
        <p:nvSpPr>
          <p:cNvPr id="20" name="Freeform 20"/>
          <p:cNvSpPr/>
          <p:nvPr/>
        </p:nvSpPr>
        <p:spPr>
          <a:xfrm>
            <a:off x="341105" y="199615"/>
            <a:ext cx="1046140" cy="978140"/>
          </a:xfrm>
          <a:custGeom>
            <a:avLst/>
            <a:gdLst/>
            <a:ahLst/>
            <a:cxnLst/>
            <a:rect l="l" t="t" r="r" b="b"/>
            <a:pathLst>
              <a:path w="1046140" h="978140">
                <a:moveTo>
                  <a:pt x="0" y="0"/>
                </a:moveTo>
                <a:lnTo>
                  <a:pt x="1046139" y="0"/>
                </a:lnTo>
                <a:lnTo>
                  <a:pt x="1046139" y="978140"/>
                </a:lnTo>
                <a:lnTo>
                  <a:pt x="0" y="9781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TextBox 9">
            <a:extLst>
              <a:ext uri="{FF2B5EF4-FFF2-40B4-BE49-F238E27FC236}">
                <a16:creationId xmlns:a16="http://schemas.microsoft.com/office/drawing/2014/main" id="{AF9C763C-B6DF-88C3-266F-354FA1D4DD3F}"/>
              </a:ext>
            </a:extLst>
          </p:cNvPr>
          <p:cNvSpPr txBox="1"/>
          <p:nvPr/>
        </p:nvSpPr>
        <p:spPr>
          <a:xfrm>
            <a:off x="502380" y="7092738"/>
            <a:ext cx="4547944" cy="580390"/>
          </a:xfrm>
          <a:prstGeom prst="rect">
            <a:avLst/>
          </a:prstGeom>
        </p:spPr>
        <p:txBody>
          <a:bodyPr lIns="0" tIns="0" rIns="0" bIns="0" rtlCol="0" anchor="t">
            <a:spAutoFit/>
          </a:bodyPr>
          <a:lstStyle/>
          <a:p>
            <a:pPr marL="734059" lvl="1" indent="-367030">
              <a:lnSpc>
                <a:spcPts val="4759"/>
              </a:lnSpc>
              <a:buFont typeface="Arial"/>
              <a:buChar char="•"/>
            </a:pPr>
            <a:r>
              <a:rPr lang="en-US" sz="3200" dirty="0">
                <a:solidFill>
                  <a:srgbClr val="000000"/>
                </a:solidFill>
                <a:latin typeface="Canva Sans Bold"/>
              </a:rPr>
              <a:t>Fake Call</a:t>
            </a:r>
          </a:p>
        </p:txBody>
      </p:sp>
      <p:sp>
        <p:nvSpPr>
          <p:cNvPr id="22" name="TextBox 10">
            <a:extLst>
              <a:ext uri="{FF2B5EF4-FFF2-40B4-BE49-F238E27FC236}">
                <a16:creationId xmlns:a16="http://schemas.microsoft.com/office/drawing/2014/main" id="{1FCEBA0F-5E01-9F93-6C7F-7AB588D8F090}"/>
              </a:ext>
            </a:extLst>
          </p:cNvPr>
          <p:cNvSpPr txBox="1"/>
          <p:nvPr/>
        </p:nvSpPr>
        <p:spPr>
          <a:xfrm>
            <a:off x="1556570" y="7680969"/>
            <a:ext cx="15977816" cy="441339"/>
          </a:xfrm>
          <a:prstGeom prst="rect">
            <a:avLst/>
          </a:prstGeom>
        </p:spPr>
        <p:txBody>
          <a:bodyPr lIns="0" tIns="0" rIns="0" bIns="0" rtlCol="0" anchor="t">
            <a:spAutoFit/>
          </a:bodyPr>
          <a:lstStyle/>
          <a:p>
            <a:pPr>
              <a:lnSpc>
                <a:spcPts val="3920"/>
              </a:lnSpc>
            </a:pPr>
            <a:r>
              <a:rPr lang="en-US" sz="2000" dirty="0">
                <a:solidFill>
                  <a:srgbClr val="000000"/>
                </a:solidFill>
                <a:latin typeface="Canva Sans"/>
              </a:rPr>
              <a:t>Upgrade the fake call feature so that the user engages in a real conversation with a bot.</a:t>
            </a:r>
          </a:p>
        </p:txBody>
      </p:sp>
      <p:sp>
        <p:nvSpPr>
          <p:cNvPr id="23" name="TextBox 9">
            <a:extLst>
              <a:ext uri="{FF2B5EF4-FFF2-40B4-BE49-F238E27FC236}">
                <a16:creationId xmlns:a16="http://schemas.microsoft.com/office/drawing/2014/main" id="{AF7580BA-A684-E7BD-BEA1-1566D2833E58}"/>
              </a:ext>
            </a:extLst>
          </p:cNvPr>
          <p:cNvSpPr txBox="1"/>
          <p:nvPr/>
        </p:nvSpPr>
        <p:spPr>
          <a:xfrm>
            <a:off x="502380" y="8340635"/>
            <a:ext cx="5136420" cy="574196"/>
          </a:xfrm>
          <a:prstGeom prst="rect">
            <a:avLst/>
          </a:prstGeom>
        </p:spPr>
        <p:txBody>
          <a:bodyPr wrap="square" lIns="0" tIns="0" rIns="0" bIns="0" rtlCol="0" anchor="t">
            <a:spAutoFit/>
          </a:bodyPr>
          <a:lstStyle/>
          <a:p>
            <a:pPr marL="734059" lvl="1" indent="-367030">
              <a:lnSpc>
                <a:spcPts val="4759"/>
              </a:lnSpc>
              <a:buFont typeface="Arial"/>
              <a:buChar char="•"/>
            </a:pPr>
            <a:r>
              <a:rPr lang="en-US" sz="3200" dirty="0">
                <a:solidFill>
                  <a:srgbClr val="000000"/>
                </a:solidFill>
                <a:latin typeface="Canva Sans Bold"/>
              </a:rPr>
              <a:t>Buy Safety Products</a:t>
            </a:r>
          </a:p>
        </p:txBody>
      </p:sp>
      <p:sp>
        <p:nvSpPr>
          <p:cNvPr id="24" name="TextBox 10">
            <a:extLst>
              <a:ext uri="{FF2B5EF4-FFF2-40B4-BE49-F238E27FC236}">
                <a16:creationId xmlns:a16="http://schemas.microsoft.com/office/drawing/2014/main" id="{0940FBE0-8ACF-E016-6210-76F47DD2C318}"/>
              </a:ext>
            </a:extLst>
          </p:cNvPr>
          <p:cNvSpPr txBox="1"/>
          <p:nvPr/>
        </p:nvSpPr>
        <p:spPr>
          <a:xfrm>
            <a:off x="1556570" y="9020594"/>
            <a:ext cx="15977816" cy="441339"/>
          </a:xfrm>
          <a:prstGeom prst="rect">
            <a:avLst/>
          </a:prstGeom>
        </p:spPr>
        <p:txBody>
          <a:bodyPr lIns="0" tIns="0" rIns="0" bIns="0" rtlCol="0" anchor="t">
            <a:spAutoFit/>
          </a:bodyPr>
          <a:lstStyle/>
          <a:p>
            <a:pPr>
              <a:lnSpc>
                <a:spcPts val="3920"/>
              </a:lnSpc>
            </a:pPr>
            <a:r>
              <a:rPr lang="en-US" sz="2000" dirty="0">
                <a:solidFill>
                  <a:srgbClr val="000000"/>
                </a:solidFill>
                <a:latin typeface="Canva Sans"/>
              </a:rPr>
              <a:t>We can develop our own platform for the users to buy these products.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E5B6"/>
        </a:solidFill>
        <a:effectLst/>
      </p:bgPr>
    </p:bg>
    <p:spTree>
      <p:nvGrpSpPr>
        <p:cNvPr id="1" name=""/>
        <p:cNvGrpSpPr/>
        <p:nvPr/>
      </p:nvGrpSpPr>
      <p:grpSpPr>
        <a:xfrm>
          <a:off x="0" y="0"/>
          <a:ext cx="0" cy="0"/>
          <a:chOff x="0" y="0"/>
          <a:chExt cx="0" cy="0"/>
        </a:xfrm>
      </p:grpSpPr>
      <p:grpSp>
        <p:nvGrpSpPr>
          <p:cNvPr id="2" name="Group 2"/>
          <p:cNvGrpSpPr/>
          <p:nvPr/>
        </p:nvGrpSpPr>
        <p:grpSpPr>
          <a:xfrm>
            <a:off x="173797" y="150447"/>
            <a:ext cx="17940405" cy="9931660"/>
            <a:chOff x="0" y="0"/>
            <a:chExt cx="4725045" cy="2615746"/>
          </a:xfrm>
        </p:grpSpPr>
        <p:sp>
          <p:nvSpPr>
            <p:cNvPr id="3" name="Freeform 3"/>
            <p:cNvSpPr/>
            <p:nvPr/>
          </p:nvSpPr>
          <p:spPr>
            <a:xfrm>
              <a:off x="0" y="0"/>
              <a:ext cx="4725045" cy="2615746"/>
            </a:xfrm>
            <a:custGeom>
              <a:avLst/>
              <a:gdLst/>
              <a:ahLst/>
              <a:cxnLst/>
              <a:rect l="l" t="t" r="r" b="b"/>
              <a:pathLst>
                <a:path w="4725045" h="2615746">
                  <a:moveTo>
                    <a:pt x="22008" y="0"/>
                  </a:moveTo>
                  <a:lnTo>
                    <a:pt x="4703037" y="0"/>
                  </a:lnTo>
                  <a:cubicBezTo>
                    <a:pt x="4715192" y="0"/>
                    <a:pt x="4725045" y="9853"/>
                    <a:pt x="4725045" y="22008"/>
                  </a:cubicBezTo>
                  <a:lnTo>
                    <a:pt x="4725045" y="2593737"/>
                  </a:lnTo>
                  <a:cubicBezTo>
                    <a:pt x="4725045" y="2605892"/>
                    <a:pt x="4715192" y="2615746"/>
                    <a:pt x="4703037" y="2615746"/>
                  </a:cubicBezTo>
                  <a:lnTo>
                    <a:pt x="22008" y="2615746"/>
                  </a:lnTo>
                  <a:cubicBezTo>
                    <a:pt x="9853" y="2615746"/>
                    <a:pt x="0" y="2605892"/>
                    <a:pt x="0" y="2593737"/>
                  </a:cubicBezTo>
                  <a:lnTo>
                    <a:pt x="0" y="22008"/>
                  </a:lnTo>
                  <a:cubicBezTo>
                    <a:pt x="0" y="9853"/>
                    <a:pt x="9853" y="0"/>
                    <a:pt x="22008" y="0"/>
                  </a:cubicBezTo>
                  <a:close/>
                </a:path>
              </a:pathLst>
            </a:custGeom>
            <a:solidFill>
              <a:srgbClr val="FBFBFB">
                <a:alpha val="73725"/>
              </a:srgbClr>
            </a:solidFill>
            <a:ln w="28575" cap="rnd">
              <a:solidFill>
                <a:srgbClr val="000000">
                  <a:alpha val="73725"/>
                </a:srgbClr>
              </a:solidFill>
              <a:prstDash val="solid"/>
              <a:round/>
            </a:ln>
          </p:spPr>
        </p:sp>
        <p:sp>
          <p:nvSpPr>
            <p:cNvPr id="4" name="TextBox 4"/>
            <p:cNvSpPr txBox="1"/>
            <p:nvPr/>
          </p:nvSpPr>
          <p:spPr>
            <a:xfrm>
              <a:off x="0" y="-28575"/>
              <a:ext cx="4725045" cy="2644321"/>
            </a:xfrm>
            <a:prstGeom prst="rect">
              <a:avLst/>
            </a:prstGeom>
          </p:spPr>
          <p:txBody>
            <a:bodyPr lIns="50800" tIns="50800" rIns="50800" bIns="50800" rtlCol="0" anchor="ctr"/>
            <a:lstStyle/>
            <a:p>
              <a:pPr algn="ctr">
                <a:lnSpc>
                  <a:spcPts val="2660"/>
                </a:lnSpc>
              </a:pPr>
              <a:endParaRPr/>
            </a:p>
          </p:txBody>
        </p:sp>
      </p:grpSp>
      <p:grpSp>
        <p:nvGrpSpPr>
          <p:cNvPr id="5" name="Group 5"/>
          <p:cNvGrpSpPr/>
          <p:nvPr/>
        </p:nvGrpSpPr>
        <p:grpSpPr>
          <a:xfrm>
            <a:off x="14559843" y="9394214"/>
            <a:ext cx="3319062" cy="504868"/>
            <a:chOff x="0" y="0"/>
            <a:chExt cx="4425416" cy="673157"/>
          </a:xfrm>
        </p:grpSpPr>
        <p:grpSp>
          <p:nvGrpSpPr>
            <p:cNvPr id="6" name="Group 6"/>
            <p:cNvGrpSpPr/>
            <p:nvPr/>
          </p:nvGrpSpPr>
          <p:grpSpPr>
            <a:xfrm>
              <a:off x="0" y="0"/>
              <a:ext cx="4425416" cy="673157"/>
              <a:chOff x="0" y="0"/>
              <a:chExt cx="1020871" cy="155286"/>
            </a:xfrm>
          </p:grpSpPr>
          <p:sp>
            <p:nvSpPr>
              <p:cNvPr id="7" name="Freeform 7"/>
              <p:cNvSpPr/>
              <p:nvPr/>
            </p:nvSpPr>
            <p:spPr>
              <a:xfrm>
                <a:off x="0" y="0"/>
                <a:ext cx="1020871" cy="155286"/>
              </a:xfrm>
              <a:custGeom>
                <a:avLst/>
                <a:gdLst/>
                <a:ahLst/>
                <a:cxnLst/>
                <a:rect l="l" t="t" r="r" b="b"/>
                <a:pathLst>
                  <a:path w="1020871" h="155286">
                    <a:moveTo>
                      <a:pt x="71904" y="0"/>
                    </a:moveTo>
                    <a:lnTo>
                      <a:pt x="948967" y="0"/>
                    </a:lnTo>
                    <a:cubicBezTo>
                      <a:pt x="988678" y="0"/>
                      <a:pt x="1020871" y="32193"/>
                      <a:pt x="1020871" y="71904"/>
                    </a:cubicBezTo>
                    <a:lnTo>
                      <a:pt x="1020871" y="83382"/>
                    </a:lnTo>
                    <a:cubicBezTo>
                      <a:pt x="1020871" y="102452"/>
                      <a:pt x="1013295" y="120741"/>
                      <a:pt x="999811" y="134226"/>
                    </a:cubicBezTo>
                    <a:cubicBezTo>
                      <a:pt x="986326" y="147711"/>
                      <a:pt x="968037" y="155286"/>
                      <a:pt x="948967" y="155286"/>
                    </a:cubicBezTo>
                    <a:lnTo>
                      <a:pt x="71904" y="155286"/>
                    </a:lnTo>
                    <a:cubicBezTo>
                      <a:pt x="52834" y="155286"/>
                      <a:pt x="34545" y="147711"/>
                      <a:pt x="21060" y="134226"/>
                    </a:cubicBezTo>
                    <a:cubicBezTo>
                      <a:pt x="7576" y="120741"/>
                      <a:pt x="0" y="102452"/>
                      <a:pt x="0" y="83382"/>
                    </a:cubicBezTo>
                    <a:lnTo>
                      <a:pt x="0" y="71904"/>
                    </a:lnTo>
                    <a:cubicBezTo>
                      <a:pt x="0" y="52834"/>
                      <a:pt x="7576" y="34545"/>
                      <a:pt x="21060" y="21060"/>
                    </a:cubicBezTo>
                    <a:cubicBezTo>
                      <a:pt x="34545" y="7576"/>
                      <a:pt x="52834" y="0"/>
                      <a:pt x="71904" y="0"/>
                    </a:cubicBezTo>
                    <a:close/>
                  </a:path>
                </a:pathLst>
              </a:custGeom>
              <a:solidFill>
                <a:srgbClr val="E8E5BD"/>
              </a:solidFill>
              <a:ln w="28575" cap="rnd">
                <a:solidFill>
                  <a:srgbClr val="000000"/>
                </a:solidFill>
                <a:prstDash val="solid"/>
                <a:round/>
              </a:ln>
            </p:spPr>
          </p:sp>
          <p:sp>
            <p:nvSpPr>
              <p:cNvPr id="8" name="TextBox 8"/>
              <p:cNvSpPr txBox="1"/>
              <p:nvPr/>
            </p:nvSpPr>
            <p:spPr>
              <a:xfrm>
                <a:off x="0" y="-38100"/>
                <a:ext cx="1020871" cy="193386"/>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286415" y="6352"/>
              <a:ext cx="3619780" cy="603304"/>
            </a:xfrm>
            <a:prstGeom prst="rect">
              <a:avLst/>
            </a:prstGeom>
          </p:spPr>
          <p:txBody>
            <a:bodyPr lIns="0" tIns="0" rIns="0" bIns="0" rtlCol="0" anchor="t">
              <a:spAutoFit/>
            </a:bodyPr>
            <a:lstStyle/>
            <a:p>
              <a:pPr algn="ctr">
                <a:lnSpc>
                  <a:spcPts val="3765"/>
                </a:lnSpc>
              </a:pPr>
              <a:r>
                <a:rPr lang="en-US" sz="2689">
                  <a:solidFill>
                    <a:srgbClr val="000000"/>
                  </a:solidFill>
                  <a:latin typeface="TT Norms Bold"/>
                </a:rPr>
                <a:t>DIVA GUARD</a:t>
              </a:r>
            </a:p>
          </p:txBody>
        </p:sp>
      </p:grpSp>
      <p:sp>
        <p:nvSpPr>
          <p:cNvPr id="13" name="TextBox 13"/>
          <p:cNvSpPr txBox="1"/>
          <p:nvPr/>
        </p:nvSpPr>
        <p:spPr>
          <a:xfrm>
            <a:off x="5791200" y="303893"/>
            <a:ext cx="15344217" cy="778519"/>
          </a:xfrm>
          <a:prstGeom prst="rect">
            <a:avLst/>
          </a:prstGeom>
        </p:spPr>
        <p:txBody>
          <a:bodyPr lIns="0" tIns="0" rIns="0" bIns="0" rtlCol="0" anchor="t">
            <a:spAutoFit/>
          </a:bodyPr>
          <a:lstStyle/>
          <a:p>
            <a:pPr>
              <a:lnSpc>
                <a:spcPts val="5900"/>
              </a:lnSpc>
            </a:pPr>
            <a:r>
              <a:rPr lang="en-US" sz="5900" spc="-295" dirty="0">
                <a:solidFill>
                  <a:srgbClr val="000000"/>
                </a:solidFill>
                <a:latin typeface="TT Norms Bold"/>
              </a:rPr>
              <a:t>PUBLIC RESPONSE</a:t>
            </a:r>
          </a:p>
        </p:txBody>
      </p:sp>
      <p:sp>
        <p:nvSpPr>
          <p:cNvPr id="14" name="Freeform 14"/>
          <p:cNvSpPr/>
          <p:nvPr/>
        </p:nvSpPr>
        <p:spPr>
          <a:xfrm rot="-1120570">
            <a:off x="6331507" y="1368953"/>
            <a:ext cx="3027311" cy="1460678"/>
          </a:xfrm>
          <a:custGeom>
            <a:avLst/>
            <a:gdLst/>
            <a:ahLst/>
            <a:cxnLst/>
            <a:rect l="l" t="t" r="r" b="b"/>
            <a:pathLst>
              <a:path w="3027311" h="1460678">
                <a:moveTo>
                  <a:pt x="0" y="0"/>
                </a:moveTo>
                <a:lnTo>
                  <a:pt x="3027311" y="0"/>
                </a:lnTo>
                <a:lnTo>
                  <a:pt x="3027311" y="1460678"/>
                </a:lnTo>
                <a:lnTo>
                  <a:pt x="0" y="1460678"/>
                </a:lnTo>
                <a:lnTo>
                  <a:pt x="0" y="0"/>
                </a:lnTo>
                <a:close/>
              </a:path>
            </a:pathLst>
          </a:custGeom>
          <a:blipFill>
            <a:blip r:embed="rId2"/>
            <a:stretch>
              <a:fillRect/>
            </a:stretch>
          </a:blipFill>
        </p:spPr>
      </p:sp>
      <p:sp>
        <p:nvSpPr>
          <p:cNvPr id="15" name="TextBox 15"/>
          <p:cNvSpPr txBox="1"/>
          <p:nvPr/>
        </p:nvSpPr>
        <p:spPr>
          <a:xfrm rot="-1199356">
            <a:off x="6568424" y="1755075"/>
            <a:ext cx="2545062" cy="491978"/>
          </a:xfrm>
          <a:prstGeom prst="rect">
            <a:avLst/>
          </a:prstGeom>
        </p:spPr>
        <p:txBody>
          <a:bodyPr lIns="0" tIns="0" rIns="0" bIns="0" rtlCol="0" anchor="t">
            <a:spAutoFit/>
          </a:bodyPr>
          <a:lstStyle/>
          <a:p>
            <a:pPr>
              <a:lnSpc>
                <a:spcPts val="1301"/>
              </a:lnSpc>
            </a:pPr>
            <a:r>
              <a:rPr lang="en-US" sz="1050" dirty="0">
                <a:solidFill>
                  <a:schemeClr val="accent5"/>
                </a:solidFill>
                <a:latin typeface="Canva Sans"/>
              </a:rPr>
              <a:t>This is truly helpful especially for the girls, women and old people to help them when they are in need.</a:t>
            </a:r>
          </a:p>
        </p:txBody>
      </p:sp>
      <p:sp>
        <p:nvSpPr>
          <p:cNvPr id="16" name="Freeform 16"/>
          <p:cNvSpPr/>
          <p:nvPr/>
        </p:nvSpPr>
        <p:spPr>
          <a:xfrm rot="1423484">
            <a:off x="14717908" y="669768"/>
            <a:ext cx="3464953" cy="1671840"/>
          </a:xfrm>
          <a:custGeom>
            <a:avLst/>
            <a:gdLst/>
            <a:ahLst/>
            <a:cxnLst/>
            <a:rect l="l" t="t" r="r" b="b"/>
            <a:pathLst>
              <a:path w="3464953" h="1671840">
                <a:moveTo>
                  <a:pt x="0" y="0"/>
                </a:moveTo>
                <a:lnTo>
                  <a:pt x="3464953" y="0"/>
                </a:lnTo>
                <a:lnTo>
                  <a:pt x="3464953" y="1671839"/>
                </a:lnTo>
                <a:lnTo>
                  <a:pt x="0" y="1671839"/>
                </a:lnTo>
                <a:lnTo>
                  <a:pt x="0" y="0"/>
                </a:lnTo>
                <a:close/>
              </a:path>
            </a:pathLst>
          </a:custGeom>
          <a:blipFill>
            <a:blip r:embed="rId2"/>
            <a:stretch>
              <a:fillRect/>
            </a:stretch>
          </a:blipFill>
        </p:spPr>
      </p:sp>
      <p:sp>
        <p:nvSpPr>
          <p:cNvPr id="17" name="TextBox 17"/>
          <p:cNvSpPr txBox="1"/>
          <p:nvPr/>
        </p:nvSpPr>
        <p:spPr>
          <a:xfrm rot="1344698">
            <a:off x="15095636" y="810026"/>
            <a:ext cx="2789621" cy="1070323"/>
          </a:xfrm>
          <a:prstGeom prst="rect">
            <a:avLst/>
          </a:prstGeom>
        </p:spPr>
        <p:txBody>
          <a:bodyPr lIns="0" tIns="0" rIns="0" bIns="0" rtlCol="0" anchor="t">
            <a:spAutoFit/>
          </a:bodyPr>
          <a:lstStyle/>
          <a:p>
            <a:pPr>
              <a:lnSpc>
                <a:spcPts val="1426"/>
              </a:lnSpc>
            </a:pPr>
            <a:r>
              <a:rPr lang="en-US" sz="1019" dirty="0">
                <a:solidFill>
                  <a:schemeClr val="accent2">
                    <a:lumMod val="50000"/>
                  </a:schemeClr>
                </a:solidFill>
                <a:latin typeface="Canva Sans"/>
              </a:rPr>
              <a:t>The Safety app contains all the features one requires in the time of trouble. I liked the feature that one is instantly able to send the person's location to the emergency contact by just merely shaking it. I would surely like to have such an app installed in my phone.</a:t>
            </a:r>
          </a:p>
        </p:txBody>
      </p:sp>
      <p:sp>
        <p:nvSpPr>
          <p:cNvPr id="18" name="Freeform 18"/>
          <p:cNvSpPr/>
          <p:nvPr/>
        </p:nvSpPr>
        <p:spPr>
          <a:xfrm rot="2096">
            <a:off x="321022" y="4453867"/>
            <a:ext cx="3562243" cy="1718782"/>
          </a:xfrm>
          <a:custGeom>
            <a:avLst/>
            <a:gdLst/>
            <a:ahLst/>
            <a:cxnLst/>
            <a:rect l="l" t="t" r="r" b="b"/>
            <a:pathLst>
              <a:path w="3562243" h="1718782">
                <a:moveTo>
                  <a:pt x="0" y="0"/>
                </a:moveTo>
                <a:lnTo>
                  <a:pt x="3562243" y="0"/>
                </a:lnTo>
                <a:lnTo>
                  <a:pt x="3562243" y="1718782"/>
                </a:lnTo>
                <a:lnTo>
                  <a:pt x="0" y="1718782"/>
                </a:lnTo>
                <a:lnTo>
                  <a:pt x="0" y="0"/>
                </a:lnTo>
                <a:close/>
              </a:path>
            </a:pathLst>
          </a:custGeom>
          <a:blipFill>
            <a:blip r:embed="rId2"/>
            <a:stretch>
              <a:fillRect/>
            </a:stretch>
          </a:blipFill>
        </p:spPr>
      </p:sp>
      <p:sp>
        <p:nvSpPr>
          <p:cNvPr id="19" name="TextBox 19"/>
          <p:cNvSpPr txBox="1"/>
          <p:nvPr/>
        </p:nvSpPr>
        <p:spPr>
          <a:xfrm rot="-76689">
            <a:off x="698389" y="4636508"/>
            <a:ext cx="2994779" cy="1065228"/>
          </a:xfrm>
          <a:prstGeom prst="rect">
            <a:avLst/>
          </a:prstGeom>
        </p:spPr>
        <p:txBody>
          <a:bodyPr lIns="0" tIns="0" rIns="0" bIns="0" rtlCol="0" anchor="t">
            <a:spAutoFit/>
          </a:bodyPr>
          <a:lstStyle/>
          <a:p>
            <a:pPr>
              <a:lnSpc>
                <a:spcPts val="1391"/>
              </a:lnSpc>
            </a:pPr>
            <a:r>
              <a:rPr lang="en-US" sz="993" dirty="0">
                <a:solidFill>
                  <a:srgbClr val="FF0000"/>
                </a:solidFill>
                <a:latin typeface="Canva Sans"/>
              </a:rPr>
              <a:t>Just watched the preview of your Hackathon project – amazing work! Your innovative approach, technical finesse, and problem-solving skills shine through. The presentation was top-notch too. Best of luck in the finale – I'm sure your project will leave a lasting impression!</a:t>
            </a:r>
          </a:p>
        </p:txBody>
      </p:sp>
      <p:sp>
        <p:nvSpPr>
          <p:cNvPr id="20" name="Freeform 20"/>
          <p:cNvSpPr/>
          <p:nvPr/>
        </p:nvSpPr>
        <p:spPr>
          <a:xfrm rot="-973531">
            <a:off x="12703825" y="2431199"/>
            <a:ext cx="3712036" cy="1791057"/>
          </a:xfrm>
          <a:custGeom>
            <a:avLst/>
            <a:gdLst/>
            <a:ahLst/>
            <a:cxnLst/>
            <a:rect l="l" t="t" r="r" b="b"/>
            <a:pathLst>
              <a:path w="3712036" h="1791057">
                <a:moveTo>
                  <a:pt x="0" y="0"/>
                </a:moveTo>
                <a:lnTo>
                  <a:pt x="3712035" y="0"/>
                </a:lnTo>
                <a:lnTo>
                  <a:pt x="3712035" y="1791057"/>
                </a:lnTo>
                <a:lnTo>
                  <a:pt x="0" y="1791057"/>
                </a:lnTo>
                <a:lnTo>
                  <a:pt x="0" y="0"/>
                </a:lnTo>
                <a:close/>
              </a:path>
            </a:pathLst>
          </a:custGeom>
          <a:blipFill>
            <a:blip r:embed="rId2"/>
            <a:stretch>
              <a:fillRect/>
            </a:stretch>
          </a:blipFill>
        </p:spPr>
      </p:sp>
      <p:sp>
        <p:nvSpPr>
          <p:cNvPr id="21" name="TextBox 21"/>
          <p:cNvSpPr txBox="1"/>
          <p:nvPr/>
        </p:nvSpPr>
        <p:spPr>
          <a:xfrm rot="-873594">
            <a:off x="12883087" y="2766074"/>
            <a:ext cx="3285208" cy="857286"/>
          </a:xfrm>
          <a:prstGeom prst="rect">
            <a:avLst/>
          </a:prstGeom>
        </p:spPr>
        <p:txBody>
          <a:bodyPr lIns="0" tIns="0" rIns="0" bIns="0" rtlCol="0" anchor="t">
            <a:spAutoFit/>
          </a:bodyPr>
          <a:lstStyle/>
          <a:p>
            <a:pPr>
              <a:lnSpc>
                <a:spcPts val="1680"/>
              </a:lnSpc>
            </a:pPr>
            <a:r>
              <a:rPr lang="en-US" sz="1200" dirty="0">
                <a:solidFill>
                  <a:schemeClr val="accent5">
                    <a:lumMod val="50000"/>
                  </a:schemeClr>
                </a:solidFill>
                <a:latin typeface="Canva Sans"/>
              </a:rPr>
              <a:t>"Great safety app! It provides peace of mind knowing that I have a reliable tool to keep me and my loved ones safe. Highly recommend!"</a:t>
            </a:r>
          </a:p>
        </p:txBody>
      </p:sp>
      <p:grpSp>
        <p:nvGrpSpPr>
          <p:cNvPr id="22" name="Group 22"/>
          <p:cNvGrpSpPr/>
          <p:nvPr/>
        </p:nvGrpSpPr>
        <p:grpSpPr>
          <a:xfrm rot="-452489">
            <a:off x="11197848" y="1099586"/>
            <a:ext cx="3064249" cy="1478499"/>
            <a:chOff x="208061" y="602252"/>
            <a:chExt cx="4085665" cy="1971333"/>
          </a:xfrm>
        </p:grpSpPr>
        <p:sp>
          <p:nvSpPr>
            <p:cNvPr id="23" name="Freeform 23"/>
            <p:cNvSpPr/>
            <p:nvPr/>
          </p:nvSpPr>
          <p:spPr>
            <a:xfrm rot="-1120570">
              <a:off x="208061" y="602252"/>
              <a:ext cx="4085665" cy="1971333"/>
            </a:xfrm>
            <a:custGeom>
              <a:avLst/>
              <a:gdLst/>
              <a:ahLst/>
              <a:cxnLst/>
              <a:rect l="l" t="t" r="r" b="b"/>
              <a:pathLst>
                <a:path w="4085665" h="1971333">
                  <a:moveTo>
                    <a:pt x="0" y="0"/>
                  </a:moveTo>
                  <a:lnTo>
                    <a:pt x="4085664" y="0"/>
                  </a:lnTo>
                  <a:lnTo>
                    <a:pt x="4085664" y="1971333"/>
                  </a:lnTo>
                  <a:lnTo>
                    <a:pt x="0" y="1971333"/>
                  </a:lnTo>
                  <a:lnTo>
                    <a:pt x="0" y="0"/>
                  </a:lnTo>
                  <a:close/>
                </a:path>
              </a:pathLst>
            </a:custGeom>
            <a:blipFill>
              <a:blip r:embed="rId2"/>
              <a:stretch>
                <a:fillRect/>
              </a:stretch>
            </a:blipFill>
          </p:spPr>
        </p:sp>
        <p:sp>
          <p:nvSpPr>
            <p:cNvPr id="24" name="TextBox 24"/>
            <p:cNvSpPr txBox="1"/>
            <p:nvPr/>
          </p:nvSpPr>
          <p:spPr>
            <a:xfrm rot="20400644">
              <a:off x="504032" y="953978"/>
              <a:ext cx="3434818" cy="862846"/>
            </a:xfrm>
            <a:prstGeom prst="rect">
              <a:avLst/>
            </a:prstGeom>
          </p:spPr>
          <p:txBody>
            <a:bodyPr lIns="0" tIns="0" rIns="0" bIns="0" rtlCol="0" anchor="t">
              <a:spAutoFit/>
            </a:bodyPr>
            <a:lstStyle/>
            <a:p>
              <a:pPr>
                <a:lnSpc>
                  <a:spcPts val="1737"/>
                </a:lnSpc>
              </a:pPr>
              <a:r>
                <a:rPr lang="en-US" sz="1241" dirty="0">
                  <a:solidFill>
                    <a:schemeClr val="accent2"/>
                  </a:solidFill>
                  <a:latin typeface="Canva Sans"/>
                </a:rPr>
                <a:t>This is a brilliant app for women safety, has given solution to almost all our concerns!!</a:t>
              </a:r>
            </a:p>
          </p:txBody>
        </p:sp>
      </p:grpSp>
      <p:sp>
        <p:nvSpPr>
          <p:cNvPr id="27" name="TextBox 27"/>
          <p:cNvSpPr txBox="1"/>
          <p:nvPr/>
        </p:nvSpPr>
        <p:spPr>
          <a:xfrm rot="20256474">
            <a:off x="8247497" y="4941703"/>
            <a:ext cx="2607685" cy="214611"/>
          </a:xfrm>
          <a:prstGeom prst="rect">
            <a:avLst/>
          </a:prstGeom>
        </p:spPr>
        <p:txBody>
          <a:bodyPr lIns="0" tIns="0" rIns="0" bIns="0" rtlCol="0" anchor="t">
            <a:spAutoFit/>
          </a:bodyPr>
          <a:lstStyle/>
          <a:p>
            <a:pPr>
              <a:lnSpc>
                <a:spcPts val="1753"/>
              </a:lnSpc>
            </a:pPr>
            <a:endParaRPr lang="en-US" sz="1252" dirty="0">
              <a:solidFill>
                <a:schemeClr val="bg2">
                  <a:lumMod val="50000"/>
                </a:schemeClr>
              </a:solidFill>
              <a:latin typeface="Canva Sans"/>
            </a:endParaRPr>
          </a:p>
        </p:txBody>
      </p:sp>
      <p:sp>
        <p:nvSpPr>
          <p:cNvPr id="28" name="Freeform 28"/>
          <p:cNvSpPr/>
          <p:nvPr/>
        </p:nvSpPr>
        <p:spPr>
          <a:xfrm rot="-2620963">
            <a:off x="3224046" y="5256230"/>
            <a:ext cx="3132063" cy="1511220"/>
          </a:xfrm>
          <a:custGeom>
            <a:avLst/>
            <a:gdLst/>
            <a:ahLst/>
            <a:cxnLst/>
            <a:rect l="l" t="t" r="r" b="b"/>
            <a:pathLst>
              <a:path w="3132063" h="1511220">
                <a:moveTo>
                  <a:pt x="0" y="0"/>
                </a:moveTo>
                <a:lnTo>
                  <a:pt x="3132063" y="0"/>
                </a:lnTo>
                <a:lnTo>
                  <a:pt x="3132063" y="1511221"/>
                </a:lnTo>
                <a:lnTo>
                  <a:pt x="0" y="1511221"/>
                </a:lnTo>
                <a:lnTo>
                  <a:pt x="0" y="0"/>
                </a:lnTo>
                <a:close/>
              </a:path>
            </a:pathLst>
          </a:custGeom>
          <a:blipFill>
            <a:blip r:embed="rId2"/>
            <a:stretch>
              <a:fillRect/>
            </a:stretch>
          </a:blipFill>
        </p:spPr>
      </p:sp>
      <p:sp>
        <p:nvSpPr>
          <p:cNvPr id="29" name="TextBox 29"/>
          <p:cNvSpPr txBox="1"/>
          <p:nvPr/>
        </p:nvSpPr>
        <p:spPr>
          <a:xfrm rot="-2699749">
            <a:off x="3421049" y="5421584"/>
            <a:ext cx="2633127" cy="834401"/>
          </a:xfrm>
          <a:prstGeom prst="rect">
            <a:avLst/>
          </a:prstGeom>
        </p:spPr>
        <p:txBody>
          <a:bodyPr lIns="0" tIns="0" rIns="0" bIns="0" rtlCol="0" anchor="t">
            <a:spAutoFit/>
          </a:bodyPr>
          <a:lstStyle/>
          <a:p>
            <a:pPr>
              <a:lnSpc>
                <a:spcPts val="1346"/>
              </a:lnSpc>
            </a:pPr>
            <a:r>
              <a:rPr lang="en-US" sz="961" dirty="0">
                <a:solidFill>
                  <a:schemeClr val="accent1">
                    <a:lumMod val="75000"/>
                  </a:schemeClr>
                </a:solidFill>
                <a:latin typeface="Canva Sans"/>
              </a:rPr>
              <a:t>Nice app, I do think that you should have some feature so that the phone shake doesn't send message accidentally, otherwise great app and it will surely be helpful to the society !! </a:t>
            </a:r>
          </a:p>
        </p:txBody>
      </p:sp>
      <p:sp>
        <p:nvSpPr>
          <p:cNvPr id="30" name="Freeform 30"/>
          <p:cNvSpPr/>
          <p:nvPr/>
        </p:nvSpPr>
        <p:spPr>
          <a:xfrm rot="-559065">
            <a:off x="291485" y="6285767"/>
            <a:ext cx="3081124" cy="1486643"/>
          </a:xfrm>
          <a:custGeom>
            <a:avLst/>
            <a:gdLst/>
            <a:ahLst/>
            <a:cxnLst/>
            <a:rect l="l" t="t" r="r" b="b"/>
            <a:pathLst>
              <a:path w="3081124" h="1486643">
                <a:moveTo>
                  <a:pt x="0" y="0"/>
                </a:moveTo>
                <a:lnTo>
                  <a:pt x="3081124" y="0"/>
                </a:lnTo>
                <a:lnTo>
                  <a:pt x="3081124" y="1486643"/>
                </a:lnTo>
                <a:lnTo>
                  <a:pt x="0" y="1486643"/>
                </a:lnTo>
                <a:lnTo>
                  <a:pt x="0" y="0"/>
                </a:lnTo>
                <a:close/>
              </a:path>
            </a:pathLst>
          </a:custGeom>
          <a:blipFill>
            <a:blip r:embed="rId2"/>
            <a:stretch>
              <a:fillRect/>
            </a:stretch>
          </a:blipFill>
        </p:spPr>
      </p:sp>
      <p:sp>
        <p:nvSpPr>
          <p:cNvPr id="31" name="TextBox 31"/>
          <p:cNvSpPr txBox="1"/>
          <p:nvPr/>
        </p:nvSpPr>
        <p:spPr>
          <a:xfrm rot="-637851">
            <a:off x="548449" y="6651832"/>
            <a:ext cx="2590303" cy="496674"/>
          </a:xfrm>
          <a:prstGeom prst="rect">
            <a:avLst/>
          </a:prstGeom>
        </p:spPr>
        <p:txBody>
          <a:bodyPr lIns="0" tIns="0" rIns="0" bIns="0" rtlCol="0" anchor="t">
            <a:spAutoFit/>
          </a:bodyPr>
          <a:lstStyle/>
          <a:p>
            <a:pPr>
              <a:lnSpc>
                <a:spcPts val="2024"/>
              </a:lnSpc>
            </a:pPr>
            <a:r>
              <a:rPr lang="en-US" sz="1446" dirty="0">
                <a:solidFill>
                  <a:schemeClr val="accent6"/>
                </a:solidFill>
                <a:latin typeface="Canva Sans"/>
              </a:rPr>
              <a:t>Multiple options to be safe in one app is the best part. </a:t>
            </a:r>
          </a:p>
        </p:txBody>
      </p:sp>
      <p:sp>
        <p:nvSpPr>
          <p:cNvPr id="32" name="Freeform 32"/>
          <p:cNvSpPr/>
          <p:nvPr/>
        </p:nvSpPr>
        <p:spPr>
          <a:xfrm rot="-473318">
            <a:off x="372796" y="7971944"/>
            <a:ext cx="3907703" cy="1885467"/>
          </a:xfrm>
          <a:custGeom>
            <a:avLst/>
            <a:gdLst/>
            <a:ahLst/>
            <a:cxnLst/>
            <a:rect l="l" t="t" r="r" b="b"/>
            <a:pathLst>
              <a:path w="3907703" h="1885467">
                <a:moveTo>
                  <a:pt x="0" y="0"/>
                </a:moveTo>
                <a:lnTo>
                  <a:pt x="3907703" y="0"/>
                </a:lnTo>
                <a:lnTo>
                  <a:pt x="3907703" y="1885466"/>
                </a:lnTo>
                <a:lnTo>
                  <a:pt x="0" y="1885466"/>
                </a:lnTo>
                <a:lnTo>
                  <a:pt x="0" y="0"/>
                </a:lnTo>
                <a:close/>
              </a:path>
            </a:pathLst>
          </a:custGeom>
          <a:blipFill>
            <a:blip r:embed="rId2"/>
            <a:stretch>
              <a:fillRect/>
            </a:stretch>
          </a:blipFill>
        </p:spPr>
      </p:sp>
      <p:sp>
        <p:nvSpPr>
          <p:cNvPr id="33" name="TextBox 33"/>
          <p:cNvSpPr txBox="1"/>
          <p:nvPr/>
        </p:nvSpPr>
        <p:spPr>
          <a:xfrm rot="-552104">
            <a:off x="674744" y="8125329"/>
            <a:ext cx="3285208" cy="1245869"/>
          </a:xfrm>
          <a:prstGeom prst="rect">
            <a:avLst/>
          </a:prstGeom>
        </p:spPr>
        <p:txBody>
          <a:bodyPr lIns="0" tIns="0" rIns="0" bIns="0" rtlCol="0" anchor="t">
            <a:spAutoFit/>
          </a:bodyPr>
          <a:lstStyle/>
          <a:p>
            <a:pPr>
              <a:lnSpc>
                <a:spcPts val="1680"/>
              </a:lnSpc>
            </a:pPr>
            <a:r>
              <a:rPr lang="en-US" sz="1200" dirty="0">
                <a:solidFill>
                  <a:srgbClr val="000000"/>
                </a:solidFill>
                <a:latin typeface="Canva Sans"/>
              </a:rPr>
              <a:t>It is a great app. Eagerly waiting for it to be in play store. Being a college student, I cannot express that how helpful this app will be in my day to day life.</a:t>
            </a:r>
          </a:p>
          <a:p>
            <a:pPr>
              <a:lnSpc>
                <a:spcPts val="1680"/>
              </a:lnSpc>
            </a:pPr>
            <a:r>
              <a:rPr lang="en-US" sz="1200" dirty="0">
                <a:solidFill>
                  <a:srgbClr val="000000"/>
                </a:solidFill>
                <a:latin typeface="Canva Sans"/>
                <a:ea typeface="Canva Sans"/>
              </a:rPr>
              <a:t>And finally, All the best guys for hackathon. Hoping to see you win ❤❤</a:t>
            </a:r>
            <a:r>
              <a:rPr lang="en-US" sz="1200" dirty="0">
                <a:solidFill>
                  <a:srgbClr val="000000"/>
                </a:solidFill>
                <a:latin typeface="Canva Sans"/>
              </a:rPr>
              <a:t>. </a:t>
            </a:r>
          </a:p>
        </p:txBody>
      </p:sp>
      <p:sp>
        <p:nvSpPr>
          <p:cNvPr id="34" name="Freeform 34"/>
          <p:cNvSpPr/>
          <p:nvPr/>
        </p:nvSpPr>
        <p:spPr>
          <a:xfrm rot="-968786">
            <a:off x="4223491" y="7002582"/>
            <a:ext cx="3907703" cy="1885467"/>
          </a:xfrm>
          <a:custGeom>
            <a:avLst/>
            <a:gdLst/>
            <a:ahLst/>
            <a:cxnLst/>
            <a:rect l="l" t="t" r="r" b="b"/>
            <a:pathLst>
              <a:path w="3907703" h="1885467">
                <a:moveTo>
                  <a:pt x="0" y="0"/>
                </a:moveTo>
                <a:lnTo>
                  <a:pt x="3907703" y="0"/>
                </a:lnTo>
                <a:lnTo>
                  <a:pt x="3907703" y="1885466"/>
                </a:lnTo>
                <a:lnTo>
                  <a:pt x="0" y="1885466"/>
                </a:lnTo>
                <a:lnTo>
                  <a:pt x="0" y="0"/>
                </a:lnTo>
                <a:close/>
              </a:path>
            </a:pathLst>
          </a:custGeom>
          <a:blipFill>
            <a:blip r:embed="rId2"/>
            <a:stretch>
              <a:fillRect/>
            </a:stretch>
          </a:blipFill>
        </p:spPr>
      </p:sp>
      <p:sp>
        <p:nvSpPr>
          <p:cNvPr id="35" name="TextBox 35"/>
          <p:cNvSpPr txBox="1"/>
          <p:nvPr/>
        </p:nvSpPr>
        <p:spPr>
          <a:xfrm rot="-1047572">
            <a:off x="4416360" y="7415946"/>
            <a:ext cx="3285208" cy="638252"/>
          </a:xfrm>
          <a:prstGeom prst="rect">
            <a:avLst/>
          </a:prstGeom>
        </p:spPr>
        <p:txBody>
          <a:bodyPr lIns="0" tIns="0" rIns="0" bIns="0" rtlCol="0" anchor="t">
            <a:spAutoFit/>
          </a:bodyPr>
          <a:lstStyle/>
          <a:p>
            <a:pPr>
              <a:lnSpc>
                <a:spcPts val="1680"/>
              </a:lnSpc>
            </a:pPr>
            <a:r>
              <a:rPr lang="en-US" sz="1200" dirty="0">
                <a:solidFill>
                  <a:schemeClr val="accent5">
                    <a:lumMod val="75000"/>
                  </a:schemeClr>
                </a:solidFill>
                <a:latin typeface="Canva Sans"/>
              </a:rPr>
              <a:t>The shake feature is quite innovative and unique in itself. I liked the overall idea of the App as a safety weapon.⭐</a:t>
            </a:r>
          </a:p>
        </p:txBody>
      </p:sp>
      <p:grpSp>
        <p:nvGrpSpPr>
          <p:cNvPr id="36" name="Group 36"/>
          <p:cNvGrpSpPr/>
          <p:nvPr/>
        </p:nvGrpSpPr>
        <p:grpSpPr>
          <a:xfrm rot="-390420">
            <a:off x="13570713" y="3874012"/>
            <a:ext cx="4573663" cy="2206793"/>
            <a:chOff x="310549" y="898915"/>
            <a:chExt cx="6098217" cy="2942390"/>
          </a:xfrm>
        </p:grpSpPr>
        <p:sp>
          <p:nvSpPr>
            <p:cNvPr id="37" name="Freeform 37"/>
            <p:cNvSpPr/>
            <p:nvPr/>
          </p:nvSpPr>
          <p:spPr>
            <a:xfrm rot="-1120570">
              <a:off x="310549" y="898915"/>
              <a:ext cx="6098217" cy="2942390"/>
            </a:xfrm>
            <a:custGeom>
              <a:avLst/>
              <a:gdLst/>
              <a:ahLst/>
              <a:cxnLst/>
              <a:rect l="l" t="t" r="r" b="b"/>
              <a:pathLst>
                <a:path w="6098217" h="2942390">
                  <a:moveTo>
                    <a:pt x="0" y="0"/>
                  </a:moveTo>
                  <a:lnTo>
                    <a:pt x="6098218" y="0"/>
                  </a:lnTo>
                  <a:lnTo>
                    <a:pt x="6098218" y="2942390"/>
                  </a:lnTo>
                  <a:lnTo>
                    <a:pt x="0" y="2942390"/>
                  </a:lnTo>
                  <a:lnTo>
                    <a:pt x="0" y="0"/>
                  </a:lnTo>
                  <a:close/>
                </a:path>
              </a:pathLst>
            </a:custGeom>
            <a:blipFill>
              <a:blip r:embed="rId2"/>
              <a:stretch>
                <a:fillRect/>
              </a:stretch>
            </a:blipFill>
          </p:spPr>
        </p:sp>
        <p:sp>
          <p:nvSpPr>
            <p:cNvPr id="38" name="TextBox 38"/>
            <p:cNvSpPr txBox="1"/>
            <p:nvPr/>
          </p:nvSpPr>
          <p:spPr>
            <a:xfrm rot="20400644">
              <a:off x="782478" y="1264524"/>
              <a:ext cx="5126774" cy="1709869"/>
            </a:xfrm>
            <a:prstGeom prst="rect">
              <a:avLst/>
            </a:prstGeom>
          </p:spPr>
          <p:txBody>
            <a:bodyPr lIns="0" tIns="0" rIns="0" bIns="0" rtlCol="0" anchor="t">
              <a:spAutoFit/>
            </a:bodyPr>
            <a:lstStyle/>
            <a:p>
              <a:pPr>
                <a:lnSpc>
                  <a:spcPts val="1966"/>
                </a:lnSpc>
              </a:pPr>
              <a:r>
                <a:rPr lang="en-US" dirty="0">
                  <a:solidFill>
                    <a:srgbClr val="FF0000"/>
                  </a:solidFill>
                  <a:latin typeface="Canva Sans"/>
                </a:rPr>
                <a:t>A great initiative. This is what we expect from students of an IIT. I suggest you should pitch this to the government so as to implement it on a wider scale. </a:t>
              </a:r>
            </a:p>
          </p:txBody>
        </p:sp>
      </p:grpSp>
      <p:sp>
        <p:nvSpPr>
          <p:cNvPr id="39" name="Freeform 39"/>
          <p:cNvSpPr/>
          <p:nvPr/>
        </p:nvSpPr>
        <p:spPr>
          <a:xfrm rot="-1264741">
            <a:off x="6765390" y="8251897"/>
            <a:ext cx="3101802" cy="1496619"/>
          </a:xfrm>
          <a:custGeom>
            <a:avLst/>
            <a:gdLst/>
            <a:ahLst/>
            <a:cxnLst/>
            <a:rect l="l" t="t" r="r" b="b"/>
            <a:pathLst>
              <a:path w="3101802" h="1496619">
                <a:moveTo>
                  <a:pt x="0" y="0"/>
                </a:moveTo>
                <a:lnTo>
                  <a:pt x="3101801" y="0"/>
                </a:lnTo>
                <a:lnTo>
                  <a:pt x="3101801" y="1496619"/>
                </a:lnTo>
                <a:lnTo>
                  <a:pt x="0" y="1496619"/>
                </a:lnTo>
                <a:lnTo>
                  <a:pt x="0" y="0"/>
                </a:lnTo>
                <a:close/>
              </a:path>
            </a:pathLst>
          </a:custGeom>
          <a:blipFill>
            <a:blip r:embed="rId2"/>
            <a:stretch>
              <a:fillRect/>
            </a:stretch>
          </a:blipFill>
        </p:spPr>
      </p:sp>
      <p:sp>
        <p:nvSpPr>
          <p:cNvPr id="40" name="TextBox 40"/>
          <p:cNvSpPr txBox="1"/>
          <p:nvPr/>
        </p:nvSpPr>
        <p:spPr>
          <a:xfrm rot="-1343527">
            <a:off x="6923853" y="8540076"/>
            <a:ext cx="2607686" cy="493856"/>
          </a:xfrm>
          <a:prstGeom prst="rect">
            <a:avLst/>
          </a:prstGeom>
        </p:spPr>
        <p:txBody>
          <a:bodyPr lIns="0" tIns="0" rIns="0" bIns="0" rtlCol="0" anchor="t">
            <a:spAutoFit/>
          </a:bodyPr>
          <a:lstStyle/>
          <a:p>
            <a:pPr>
              <a:lnSpc>
                <a:spcPts val="1333"/>
              </a:lnSpc>
            </a:pPr>
            <a:r>
              <a:rPr lang="en-US" sz="1050" dirty="0">
                <a:solidFill>
                  <a:schemeClr val="accent3">
                    <a:lumMod val="75000"/>
                  </a:schemeClr>
                </a:solidFill>
                <a:latin typeface="Canva Sans"/>
              </a:rPr>
              <a:t>Idea is very good &amp; innovative and it will definitely be helpful to everyone especially for child and woman security</a:t>
            </a:r>
          </a:p>
        </p:txBody>
      </p:sp>
      <p:sp>
        <p:nvSpPr>
          <p:cNvPr id="41" name="Freeform 41"/>
          <p:cNvSpPr/>
          <p:nvPr/>
        </p:nvSpPr>
        <p:spPr>
          <a:xfrm rot="-66370">
            <a:off x="9446709" y="6907139"/>
            <a:ext cx="3101802" cy="1496619"/>
          </a:xfrm>
          <a:custGeom>
            <a:avLst/>
            <a:gdLst/>
            <a:ahLst/>
            <a:cxnLst/>
            <a:rect l="l" t="t" r="r" b="b"/>
            <a:pathLst>
              <a:path w="3101802" h="1496619">
                <a:moveTo>
                  <a:pt x="0" y="0"/>
                </a:moveTo>
                <a:lnTo>
                  <a:pt x="3101802" y="0"/>
                </a:lnTo>
                <a:lnTo>
                  <a:pt x="3101802" y="1496619"/>
                </a:lnTo>
                <a:lnTo>
                  <a:pt x="0" y="1496619"/>
                </a:lnTo>
                <a:lnTo>
                  <a:pt x="0" y="0"/>
                </a:lnTo>
                <a:close/>
              </a:path>
            </a:pathLst>
          </a:custGeom>
          <a:blipFill>
            <a:blip r:embed="rId2"/>
            <a:stretch>
              <a:fillRect/>
            </a:stretch>
          </a:blipFill>
        </p:spPr>
      </p:sp>
      <p:sp>
        <p:nvSpPr>
          <p:cNvPr id="42" name="TextBox 42"/>
          <p:cNvSpPr txBox="1"/>
          <p:nvPr/>
        </p:nvSpPr>
        <p:spPr>
          <a:xfrm rot="-145156">
            <a:off x="9767852" y="7080816"/>
            <a:ext cx="2607686" cy="660190"/>
          </a:xfrm>
          <a:prstGeom prst="rect">
            <a:avLst/>
          </a:prstGeom>
        </p:spPr>
        <p:txBody>
          <a:bodyPr lIns="0" tIns="0" rIns="0" bIns="0" rtlCol="0" anchor="t">
            <a:spAutoFit/>
          </a:bodyPr>
          <a:lstStyle/>
          <a:p>
            <a:pPr>
              <a:lnSpc>
                <a:spcPts val="1333"/>
              </a:lnSpc>
            </a:pPr>
            <a:r>
              <a:rPr lang="en-US" sz="952" dirty="0">
                <a:solidFill>
                  <a:schemeClr val="accent6">
                    <a:lumMod val="75000"/>
                  </a:schemeClr>
                </a:solidFill>
                <a:latin typeface="Canva Sans"/>
              </a:rPr>
              <a:t>Great idea and great implementation. This would surely reduce crime in the country. Also the UI/UX is pretty good. I would recommend everyone to download it!</a:t>
            </a:r>
          </a:p>
        </p:txBody>
      </p:sp>
      <p:sp>
        <p:nvSpPr>
          <p:cNvPr id="43" name="Freeform 43"/>
          <p:cNvSpPr/>
          <p:nvPr/>
        </p:nvSpPr>
        <p:spPr>
          <a:xfrm rot="-1264741">
            <a:off x="10042635" y="8549902"/>
            <a:ext cx="2763601" cy="1333437"/>
          </a:xfrm>
          <a:custGeom>
            <a:avLst/>
            <a:gdLst/>
            <a:ahLst/>
            <a:cxnLst/>
            <a:rect l="l" t="t" r="r" b="b"/>
            <a:pathLst>
              <a:path w="2763601" h="1333437">
                <a:moveTo>
                  <a:pt x="0" y="0"/>
                </a:moveTo>
                <a:lnTo>
                  <a:pt x="2763601" y="0"/>
                </a:lnTo>
                <a:lnTo>
                  <a:pt x="2763601" y="1333437"/>
                </a:lnTo>
                <a:lnTo>
                  <a:pt x="0" y="1333437"/>
                </a:lnTo>
                <a:lnTo>
                  <a:pt x="0" y="0"/>
                </a:lnTo>
                <a:close/>
              </a:path>
            </a:pathLst>
          </a:custGeom>
          <a:blipFill>
            <a:blip r:embed="rId2"/>
            <a:stretch>
              <a:fillRect/>
            </a:stretch>
          </a:blipFill>
        </p:spPr>
      </p:sp>
      <p:sp>
        <p:nvSpPr>
          <p:cNvPr id="44" name="TextBox 44"/>
          <p:cNvSpPr txBox="1"/>
          <p:nvPr/>
        </p:nvSpPr>
        <p:spPr>
          <a:xfrm rot="-1343527">
            <a:off x="10260971" y="8821017"/>
            <a:ext cx="2323360" cy="461665"/>
          </a:xfrm>
          <a:prstGeom prst="rect">
            <a:avLst/>
          </a:prstGeom>
        </p:spPr>
        <p:txBody>
          <a:bodyPr lIns="0" tIns="0" rIns="0" bIns="0" rtlCol="0" anchor="t">
            <a:spAutoFit/>
          </a:bodyPr>
          <a:lstStyle/>
          <a:p>
            <a:pPr>
              <a:lnSpc>
                <a:spcPts val="1188"/>
              </a:lnSpc>
            </a:pPr>
            <a:r>
              <a:rPr lang="en-US" sz="1050" dirty="0">
                <a:solidFill>
                  <a:schemeClr val="accent4">
                    <a:lumMod val="75000"/>
                  </a:schemeClr>
                </a:solidFill>
                <a:latin typeface="Canva Sans"/>
              </a:rPr>
              <a:t>Great initiative, this will surely be of great use for people concerning their safety.</a:t>
            </a:r>
          </a:p>
        </p:txBody>
      </p:sp>
      <p:sp>
        <p:nvSpPr>
          <p:cNvPr id="46" name="Freeform 14">
            <a:extLst>
              <a:ext uri="{FF2B5EF4-FFF2-40B4-BE49-F238E27FC236}">
                <a16:creationId xmlns:a16="http://schemas.microsoft.com/office/drawing/2014/main" id="{8B6B78D9-1C9F-E506-E3B4-8CD3B61F3205}"/>
              </a:ext>
            </a:extLst>
          </p:cNvPr>
          <p:cNvSpPr/>
          <p:nvPr/>
        </p:nvSpPr>
        <p:spPr>
          <a:xfrm rot="20479430">
            <a:off x="8368289" y="2545859"/>
            <a:ext cx="3027311" cy="1460678"/>
          </a:xfrm>
          <a:custGeom>
            <a:avLst/>
            <a:gdLst/>
            <a:ahLst/>
            <a:cxnLst/>
            <a:rect l="l" t="t" r="r" b="b"/>
            <a:pathLst>
              <a:path w="3027311" h="1460678">
                <a:moveTo>
                  <a:pt x="0" y="0"/>
                </a:moveTo>
                <a:lnTo>
                  <a:pt x="3027311" y="0"/>
                </a:lnTo>
                <a:lnTo>
                  <a:pt x="3027311" y="1460678"/>
                </a:lnTo>
                <a:lnTo>
                  <a:pt x="0" y="1460678"/>
                </a:lnTo>
                <a:lnTo>
                  <a:pt x="0" y="0"/>
                </a:lnTo>
                <a:close/>
              </a:path>
            </a:pathLst>
          </a:custGeom>
          <a:blipFill>
            <a:blip r:embed="rId2"/>
            <a:stretch>
              <a:fillRect/>
            </a:stretch>
          </a:blipFill>
        </p:spPr>
      </p:sp>
      <p:sp>
        <p:nvSpPr>
          <p:cNvPr id="47" name="TextBox 15">
            <a:extLst>
              <a:ext uri="{FF2B5EF4-FFF2-40B4-BE49-F238E27FC236}">
                <a16:creationId xmlns:a16="http://schemas.microsoft.com/office/drawing/2014/main" id="{E658B122-734E-9505-4823-0C3F61A1C6D2}"/>
              </a:ext>
            </a:extLst>
          </p:cNvPr>
          <p:cNvSpPr txBox="1"/>
          <p:nvPr/>
        </p:nvSpPr>
        <p:spPr>
          <a:xfrm rot="20400644">
            <a:off x="8564869" y="2776452"/>
            <a:ext cx="2545062" cy="666849"/>
          </a:xfrm>
          <a:prstGeom prst="rect">
            <a:avLst/>
          </a:prstGeom>
        </p:spPr>
        <p:txBody>
          <a:bodyPr lIns="0" tIns="0" rIns="0" bIns="0" rtlCol="0" anchor="t">
            <a:spAutoFit/>
          </a:bodyPr>
          <a:lstStyle/>
          <a:p>
            <a:pPr>
              <a:lnSpc>
                <a:spcPts val="1301"/>
              </a:lnSpc>
            </a:pPr>
            <a:r>
              <a:rPr lang="en-GB" sz="1200" dirty="0">
                <a:solidFill>
                  <a:schemeClr val="accent3">
                    <a:lumMod val="50000"/>
                  </a:schemeClr>
                </a:solidFill>
                <a:latin typeface="Canva Sans"/>
              </a:rPr>
              <a:t>Your safety app is great for helping people stay safe. It's easy to use and has helpful features .Keep up the good work seniors!!</a:t>
            </a:r>
            <a:endParaRPr lang="en-US" sz="1200" dirty="0">
              <a:solidFill>
                <a:schemeClr val="accent3">
                  <a:lumMod val="50000"/>
                </a:schemeClr>
              </a:solidFill>
              <a:latin typeface="Canva Sans"/>
            </a:endParaRPr>
          </a:p>
        </p:txBody>
      </p:sp>
      <p:pic>
        <p:nvPicPr>
          <p:cNvPr id="26" name="Picture 25">
            <a:extLst>
              <a:ext uri="{FF2B5EF4-FFF2-40B4-BE49-F238E27FC236}">
                <a16:creationId xmlns:a16="http://schemas.microsoft.com/office/drawing/2014/main" id="{F032073D-0E21-808E-F7EC-5597F1102D58}"/>
              </a:ext>
            </a:extLst>
          </p:cNvPr>
          <p:cNvPicPr>
            <a:picLocks noChangeAspect="1"/>
          </p:cNvPicPr>
          <p:nvPr/>
        </p:nvPicPr>
        <p:blipFill>
          <a:blip r:embed="rId3"/>
          <a:stretch>
            <a:fillRect/>
          </a:stretch>
        </p:blipFill>
        <p:spPr>
          <a:xfrm>
            <a:off x="301121" y="1153045"/>
            <a:ext cx="5886753" cy="30100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8" name="Picture 47">
            <a:extLst>
              <a:ext uri="{FF2B5EF4-FFF2-40B4-BE49-F238E27FC236}">
                <a16:creationId xmlns:a16="http://schemas.microsoft.com/office/drawing/2014/main" id="{46A5B002-4DF2-E21E-B608-48AA9643AE0C}"/>
              </a:ext>
            </a:extLst>
          </p:cNvPr>
          <p:cNvPicPr>
            <a:picLocks noChangeAspect="1"/>
          </p:cNvPicPr>
          <p:nvPr/>
        </p:nvPicPr>
        <p:blipFill>
          <a:blip r:embed="rId4"/>
          <a:stretch>
            <a:fillRect/>
          </a:stretch>
        </p:blipFill>
        <p:spPr>
          <a:xfrm>
            <a:off x="6228153" y="4209673"/>
            <a:ext cx="6634719" cy="2474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0" name="Picture 49">
            <a:extLst>
              <a:ext uri="{FF2B5EF4-FFF2-40B4-BE49-F238E27FC236}">
                <a16:creationId xmlns:a16="http://schemas.microsoft.com/office/drawing/2014/main" id="{1F06BC38-E30D-3C93-F780-E1B2CAD4D88C}"/>
              </a:ext>
            </a:extLst>
          </p:cNvPr>
          <p:cNvPicPr>
            <a:picLocks noChangeAspect="1"/>
          </p:cNvPicPr>
          <p:nvPr/>
        </p:nvPicPr>
        <p:blipFill>
          <a:blip r:embed="rId5"/>
          <a:stretch>
            <a:fillRect/>
          </a:stretch>
        </p:blipFill>
        <p:spPr>
          <a:xfrm>
            <a:off x="12905974" y="6721801"/>
            <a:ext cx="5077966" cy="2489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E5B6"/>
        </a:solidFill>
        <a:effectLst/>
      </p:bgPr>
    </p:bg>
    <p:spTree>
      <p:nvGrpSpPr>
        <p:cNvPr id="1" name="">
          <a:extLst>
            <a:ext uri="{FF2B5EF4-FFF2-40B4-BE49-F238E27FC236}">
              <a16:creationId xmlns:a16="http://schemas.microsoft.com/office/drawing/2014/main" id="{1694F923-11BF-1E12-03C6-0562FAEB77DE}"/>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540E5BC-121F-A507-E966-E8FF4557902E}"/>
              </a:ext>
            </a:extLst>
          </p:cNvPr>
          <p:cNvSpPr txBox="1"/>
          <p:nvPr/>
        </p:nvSpPr>
        <p:spPr>
          <a:xfrm>
            <a:off x="173797" y="41951"/>
            <a:ext cx="17940405" cy="10040156"/>
          </a:xfrm>
          <a:prstGeom prst="rect">
            <a:avLst/>
          </a:prstGeom>
        </p:spPr>
        <p:txBody>
          <a:bodyPr lIns="50800" tIns="50800" rIns="50800" bIns="50800" rtlCol="0" anchor="ctr"/>
          <a:lstStyle/>
          <a:p>
            <a:pPr algn="ctr">
              <a:lnSpc>
                <a:spcPts val="2660"/>
              </a:lnSpc>
            </a:pPr>
            <a:endParaRPr/>
          </a:p>
        </p:txBody>
      </p:sp>
      <p:grpSp>
        <p:nvGrpSpPr>
          <p:cNvPr id="5" name="Group 5">
            <a:extLst>
              <a:ext uri="{FF2B5EF4-FFF2-40B4-BE49-F238E27FC236}">
                <a16:creationId xmlns:a16="http://schemas.microsoft.com/office/drawing/2014/main" id="{1B10CBFC-A785-64C6-A940-750BA3B3E263}"/>
              </a:ext>
            </a:extLst>
          </p:cNvPr>
          <p:cNvGrpSpPr/>
          <p:nvPr/>
        </p:nvGrpSpPr>
        <p:grpSpPr>
          <a:xfrm>
            <a:off x="14924332" y="9658710"/>
            <a:ext cx="3335789" cy="504868"/>
            <a:chOff x="0" y="0"/>
            <a:chExt cx="4425416" cy="673157"/>
          </a:xfrm>
        </p:grpSpPr>
        <p:grpSp>
          <p:nvGrpSpPr>
            <p:cNvPr id="6" name="Group 6">
              <a:extLst>
                <a:ext uri="{FF2B5EF4-FFF2-40B4-BE49-F238E27FC236}">
                  <a16:creationId xmlns:a16="http://schemas.microsoft.com/office/drawing/2014/main" id="{89859151-6DDC-FF59-66B7-F45AACA90F8A}"/>
                </a:ext>
              </a:extLst>
            </p:cNvPr>
            <p:cNvGrpSpPr/>
            <p:nvPr/>
          </p:nvGrpSpPr>
          <p:grpSpPr>
            <a:xfrm>
              <a:off x="0" y="0"/>
              <a:ext cx="4425416" cy="673157"/>
              <a:chOff x="0" y="0"/>
              <a:chExt cx="1020871" cy="155286"/>
            </a:xfrm>
          </p:grpSpPr>
          <p:sp>
            <p:nvSpPr>
              <p:cNvPr id="7" name="Freeform 7">
                <a:extLst>
                  <a:ext uri="{FF2B5EF4-FFF2-40B4-BE49-F238E27FC236}">
                    <a16:creationId xmlns:a16="http://schemas.microsoft.com/office/drawing/2014/main" id="{BAC6793D-6746-AEF7-BBA7-C5A28619C35E}"/>
                  </a:ext>
                </a:extLst>
              </p:cNvPr>
              <p:cNvSpPr/>
              <p:nvPr/>
            </p:nvSpPr>
            <p:spPr>
              <a:xfrm>
                <a:off x="0" y="0"/>
                <a:ext cx="1020871" cy="155286"/>
              </a:xfrm>
              <a:custGeom>
                <a:avLst/>
                <a:gdLst/>
                <a:ahLst/>
                <a:cxnLst/>
                <a:rect l="l" t="t" r="r" b="b"/>
                <a:pathLst>
                  <a:path w="1020871" h="155286">
                    <a:moveTo>
                      <a:pt x="71904" y="0"/>
                    </a:moveTo>
                    <a:lnTo>
                      <a:pt x="948967" y="0"/>
                    </a:lnTo>
                    <a:cubicBezTo>
                      <a:pt x="988678" y="0"/>
                      <a:pt x="1020871" y="32193"/>
                      <a:pt x="1020871" y="71904"/>
                    </a:cubicBezTo>
                    <a:lnTo>
                      <a:pt x="1020871" y="83382"/>
                    </a:lnTo>
                    <a:cubicBezTo>
                      <a:pt x="1020871" y="102452"/>
                      <a:pt x="1013295" y="120741"/>
                      <a:pt x="999811" y="134226"/>
                    </a:cubicBezTo>
                    <a:cubicBezTo>
                      <a:pt x="986326" y="147711"/>
                      <a:pt x="968037" y="155286"/>
                      <a:pt x="948967" y="155286"/>
                    </a:cubicBezTo>
                    <a:lnTo>
                      <a:pt x="71904" y="155286"/>
                    </a:lnTo>
                    <a:cubicBezTo>
                      <a:pt x="52834" y="155286"/>
                      <a:pt x="34545" y="147711"/>
                      <a:pt x="21060" y="134226"/>
                    </a:cubicBezTo>
                    <a:cubicBezTo>
                      <a:pt x="7576" y="120741"/>
                      <a:pt x="0" y="102452"/>
                      <a:pt x="0" y="83382"/>
                    </a:cubicBezTo>
                    <a:lnTo>
                      <a:pt x="0" y="71904"/>
                    </a:lnTo>
                    <a:cubicBezTo>
                      <a:pt x="0" y="52834"/>
                      <a:pt x="7576" y="34545"/>
                      <a:pt x="21060" y="21060"/>
                    </a:cubicBezTo>
                    <a:cubicBezTo>
                      <a:pt x="34545" y="7576"/>
                      <a:pt x="52834" y="0"/>
                      <a:pt x="71904" y="0"/>
                    </a:cubicBezTo>
                    <a:close/>
                  </a:path>
                </a:pathLst>
              </a:custGeom>
              <a:solidFill>
                <a:srgbClr val="E8E5BD"/>
              </a:solidFill>
              <a:ln w="28575" cap="rnd">
                <a:solidFill>
                  <a:srgbClr val="000000"/>
                </a:solidFill>
                <a:prstDash val="solid"/>
                <a:round/>
              </a:ln>
            </p:spPr>
          </p:sp>
          <p:sp>
            <p:nvSpPr>
              <p:cNvPr id="8" name="TextBox 8">
                <a:extLst>
                  <a:ext uri="{FF2B5EF4-FFF2-40B4-BE49-F238E27FC236}">
                    <a16:creationId xmlns:a16="http://schemas.microsoft.com/office/drawing/2014/main" id="{42500BEB-3D2A-CBC6-3D5B-25118C6F48F5}"/>
                  </a:ext>
                </a:extLst>
              </p:cNvPr>
              <p:cNvSpPr txBox="1"/>
              <p:nvPr/>
            </p:nvSpPr>
            <p:spPr>
              <a:xfrm>
                <a:off x="0" y="-38100"/>
                <a:ext cx="1020871" cy="193386"/>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2C01562D-71B8-A477-BA3F-4AA34BA619AE}"/>
                </a:ext>
              </a:extLst>
            </p:cNvPr>
            <p:cNvSpPr txBox="1"/>
            <p:nvPr/>
          </p:nvSpPr>
          <p:spPr>
            <a:xfrm>
              <a:off x="286415" y="6352"/>
              <a:ext cx="3619780" cy="603304"/>
            </a:xfrm>
            <a:prstGeom prst="rect">
              <a:avLst/>
            </a:prstGeom>
          </p:spPr>
          <p:txBody>
            <a:bodyPr lIns="0" tIns="0" rIns="0" bIns="0" rtlCol="0" anchor="t">
              <a:spAutoFit/>
            </a:bodyPr>
            <a:lstStyle/>
            <a:p>
              <a:pPr algn="ctr">
                <a:lnSpc>
                  <a:spcPts val="3765"/>
                </a:lnSpc>
              </a:pPr>
              <a:r>
                <a:rPr lang="en-US" sz="2689">
                  <a:solidFill>
                    <a:srgbClr val="000000"/>
                  </a:solidFill>
                  <a:latin typeface="TT Norms Bold"/>
                </a:rPr>
                <a:t>DIVA GUARD</a:t>
              </a:r>
            </a:p>
          </p:txBody>
        </p:sp>
      </p:grpSp>
      <p:sp>
        <p:nvSpPr>
          <p:cNvPr id="13" name="TextBox 13">
            <a:extLst>
              <a:ext uri="{FF2B5EF4-FFF2-40B4-BE49-F238E27FC236}">
                <a16:creationId xmlns:a16="http://schemas.microsoft.com/office/drawing/2014/main" id="{42941EF9-69B6-83D5-5CFE-5D7AC727A516}"/>
              </a:ext>
            </a:extLst>
          </p:cNvPr>
          <p:cNvSpPr txBox="1"/>
          <p:nvPr/>
        </p:nvSpPr>
        <p:spPr>
          <a:xfrm>
            <a:off x="7010400" y="194716"/>
            <a:ext cx="15344217" cy="794448"/>
          </a:xfrm>
          <a:prstGeom prst="rect">
            <a:avLst/>
          </a:prstGeom>
        </p:spPr>
        <p:txBody>
          <a:bodyPr lIns="0" tIns="0" rIns="0" bIns="0" rtlCol="0" anchor="t">
            <a:spAutoFit/>
          </a:bodyPr>
          <a:lstStyle/>
          <a:p>
            <a:pPr>
              <a:lnSpc>
                <a:spcPts val="5900"/>
              </a:lnSpc>
            </a:pPr>
            <a:r>
              <a:rPr lang="en-US" sz="5900" spc="-295" dirty="0">
                <a:solidFill>
                  <a:srgbClr val="000000"/>
                </a:solidFill>
                <a:latin typeface="TT Norms Bold"/>
              </a:rPr>
              <a:t>DEMO VIDEO</a:t>
            </a:r>
          </a:p>
        </p:txBody>
      </p:sp>
      <p:sp>
        <p:nvSpPr>
          <p:cNvPr id="45" name="TextBox 44">
            <a:extLst>
              <a:ext uri="{FF2B5EF4-FFF2-40B4-BE49-F238E27FC236}">
                <a16:creationId xmlns:a16="http://schemas.microsoft.com/office/drawing/2014/main" id="{48D8FD52-67D8-915A-C7DA-A8E39F7560D8}"/>
              </a:ext>
            </a:extLst>
          </p:cNvPr>
          <p:cNvSpPr txBox="1"/>
          <p:nvPr/>
        </p:nvSpPr>
        <p:spPr>
          <a:xfrm>
            <a:off x="53898" y="9897441"/>
            <a:ext cx="10265603" cy="369332"/>
          </a:xfrm>
          <a:prstGeom prst="rect">
            <a:avLst/>
          </a:prstGeom>
          <a:noFill/>
        </p:spPr>
        <p:txBody>
          <a:bodyPr wrap="square" rtlCol="0">
            <a:spAutoFit/>
          </a:bodyPr>
          <a:lstStyle/>
          <a:p>
            <a:r>
              <a:rPr lang="en-GB" dirty="0" err="1"/>
              <a:t>Github</a:t>
            </a:r>
            <a:r>
              <a:rPr lang="en-GB" dirty="0"/>
              <a:t> Repo Link : </a:t>
            </a:r>
            <a:r>
              <a:rPr lang="en-GB" dirty="0">
                <a:hlinkClick r:id="rId4"/>
              </a:rPr>
              <a:t>https://github.com/kashish-10/Diva_Guard_2023_it_was</a:t>
            </a:r>
            <a:endParaRPr lang="en-IN" dirty="0"/>
          </a:p>
        </p:txBody>
      </p:sp>
      <p:pic>
        <p:nvPicPr>
          <p:cNvPr id="2" name="GRAND FINALE VIDEO (1)">
            <a:hlinkClick r:id="" action="ppaction://media"/>
            <a:extLst>
              <a:ext uri="{FF2B5EF4-FFF2-40B4-BE49-F238E27FC236}">
                <a16:creationId xmlns:a16="http://schemas.microsoft.com/office/drawing/2014/main" id="{42E5FC7A-A406-1B0D-2946-22E032C3157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40599" y="1079500"/>
            <a:ext cx="3876809" cy="8736470"/>
          </a:xfrm>
          <a:prstGeom prst="rect">
            <a:avLst/>
          </a:prstGeom>
        </p:spPr>
      </p:pic>
    </p:spTree>
    <p:extLst>
      <p:ext uri="{BB962C8B-B14F-4D97-AF65-F5344CB8AC3E}">
        <p14:creationId xmlns:p14="http://schemas.microsoft.com/office/powerpoint/2010/main" val="296892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5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5B6"/>
        </a:solidFill>
        <a:effectLst/>
      </p:bgPr>
    </p:bg>
    <p:spTree>
      <p:nvGrpSpPr>
        <p:cNvPr id="1" name=""/>
        <p:cNvGrpSpPr/>
        <p:nvPr/>
      </p:nvGrpSpPr>
      <p:grpSpPr>
        <a:xfrm>
          <a:off x="0" y="0"/>
          <a:ext cx="0" cy="0"/>
          <a:chOff x="0" y="0"/>
          <a:chExt cx="0" cy="0"/>
        </a:xfrm>
      </p:grpSpPr>
      <p:grpSp>
        <p:nvGrpSpPr>
          <p:cNvPr id="2" name="Group 2"/>
          <p:cNvGrpSpPr/>
          <p:nvPr/>
        </p:nvGrpSpPr>
        <p:grpSpPr>
          <a:xfrm>
            <a:off x="195195" y="177670"/>
            <a:ext cx="17940405" cy="9931660"/>
            <a:chOff x="0" y="0"/>
            <a:chExt cx="4725045" cy="2615746"/>
          </a:xfrm>
        </p:grpSpPr>
        <p:sp>
          <p:nvSpPr>
            <p:cNvPr id="3" name="Freeform 3"/>
            <p:cNvSpPr/>
            <p:nvPr/>
          </p:nvSpPr>
          <p:spPr>
            <a:xfrm>
              <a:off x="0" y="0"/>
              <a:ext cx="4725045" cy="2615746"/>
            </a:xfrm>
            <a:custGeom>
              <a:avLst/>
              <a:gdLst/>
              <a:ahLst/>
              <a:cxnLst/>
              <a:rect l="l" t="t" r="r" b="b"/>
              <a:pathLst>
                <a:path w="4725045" h="2615746">
                  <a:moveTo>
                    <a:pt x="22008" y="0"/>
                  </a:moveTo>
                  <a:lnTo>
                    <a:pt x="4703037" y="0"/>
                  </a:lnTo>
                  <a:cubicBezTo>
                    <a:pt x="4715192" y="0"/>
                    <a:pt x="4725045" y="9853"/>
                    <a:pt x="4725045" y="22008"/>
                  </a:cubicBezTo>
                  <a:lnTo>
                    <a:pt x="4725045" y="2593737"/>
                  </a:lnTo>
                  <a:cubicBezTo>
                    <a:pt x="4725045" y="2605892"/>
                    <a:pt x="4715192" y="2615746"/>
                    <a:pt x="4703037" y="2615746"/>
                  </a:cubicBezTo>
                  <a:lnTo>
                    <a:pt x="22008" y="2615746"/>
                  </a:lnTo>
                  <a:cubicBezTo>
                    <a:pt x="9853" y="2615746"/>
                    <a:pt x="0" y="2605892"/>
                    <a:pt x="0" y="2593737"/>
                  </a:cubicBezTo>
                  <a:lnTo>
                    <a:pt x="0" y="22008"/>
                  </a:lnTo>
                  <a:cubicBezTo>
                    <a:pt x="0" y="9853"/>
                    <a:pt x="9853" y="0"/>
                    <a:pt x="22008" y="0"/>
                  </a:cubicBezTo>
                  <a:close/>
                </a:path>
              </a:pathLst>
            </a:custGeom>
            <a:solidFill>
              <a:srgbClr val="FCFFFF">
                <a:alpha val="73725"/>
              </a:srgbClr>
            </a:solidFill>
            <a:ln w="28575" cap="rnd">
              <a:solidFill>
                <a:srgbClr val="000000">
                  <a:alpha val="73725"/>
                </a:srgbClr>
              </a:solidFill>
              <a:prstDash val="solid"/>
              <a:round/>
            </a:ln>
          </p:spPr>
        </p:sp>
        <p:sp>
          <p:nvSpPr>
            <p:cNvPr id="4" name="TextBox 4"/>
            <p:cNvSpPr txBox="1"/>
            <p:nvPr/>
          </p:nvSpPr>
          <p:spPr>
            <a:xfrm>
              <a:off x="0" y="-38100"/>
              <a:ext cx="4725045" cy="2653846"/>
            </a:xfrm>
            <a:prstGeom prst="rect">
              <a:avLst/>
            </a:prstGeom>
          </p:spPr>
          <p:txBody>
            <a:bodyPr lIns="50800" tIns="50800" rIns="50800" bIns="50800" rtlCol="0" anchor="ctr"/>
            <a:lstStyle/>
            <a:p>
              <a:pPr algn="ctr">
                <a:lnSpc>
                  <a:spcPts val="2660"/>
                </a:lnSpc>
              </a:pPr>
              <a:endParaRPr/>
            </a:p>
          </p:txBody>
        </p:sp>
      </p:grpSp>
      <p:grpSp>
        <p:nvGrpSpPr>
          <p:cNvPr id="5" name="Group 5"/>
          <p:cNvGrpSpPr/>
          <p:nvPr/>
        </p:nvGrpSpPr>
        <p:grpSpPr>
          <a:xfrm>
            <a:off x="2573930" y="309402"/>
            <a:ext cx="13359435" cy="759829"/>
            <a:chOff x="0" y="0"/>
            <a:chExt cx="4858993" cy="276359"/>
          </a:xfrm>
        </p:grpSpPr>
        <p:sp>
          <p:nvSpPr>
            <p:cNvPr id="6" name="Freeform 6"/>
            <p:cNvSpPr/>
            <p:nvPr/>
          </p:nvSpPr>
          <p:spPr>
            <a:xfrm>
              <a:off x="0" y="0"/>
              <a:ext cx="4858993" cy="276359"/>
            </a:xfrm>
            <a:custGeom>
              <a:avLst/>
              <a:gdLst/>
              <a:ahLst/>
              <a:cxnLst/>
              <a:rect l="l" t="t" r="r" b="b"/>
              <a:pathLst>
                <a:path w="4858993" h="276359">
                  <a:moveTo>
                    <a:pt x="19124" y="0"/>
                  </a:moveTo>
                  <a:lnTo>
                    <a:pt x="4839869" y="0"/>
                  </a:lnTo>
                  <a:cubicBezTo>
                    <a:pt x="4844941" y="0"/>
                    <a:pt x="4849805" y="2015"/>
                    <a:pt x="4853391" y="5601"/>
                  </a:cubicBezTo>
                  <a:cubicBezTo>
                    <a:pt x="4856978" y="9188"/>
                    <a:pt x="4858993" y="14052"/>
                    <a:pt x="4858993" y="19124"/>
                  </a:cubicBezTo>
                  <a:lnTo>
                    <a:pt x="4858993" y="257235"/>
                  </a:lnTo>
                  <a:cubicBezTo>
                    <a:pt x="4858993" y="267797"/>
                    <a:pt x="4850431" y="276359"/>
                    <a:pt x="4839869" y="276359"/>
                  </a:cubicBezTo>
                  <a:lnTo>
                    <a:pt x="19124" y="276359"/>
                  </a:lnTo>
                  <a:cubicBezTo>
                    <a:pt x="8562" y="276359"/>
                    <a:pt x="0" y="267797"/>
                    <a:pt x="0" y="257235"/>
                  </a:cubicBezTo>
                  <a:lnTo>
                    <a:pt x="0" y="19124"/>
                  </a:lnTo>
                  <a:cubicBezTo>
                    <a:pt x="0" y="8562"/>
                    <a:pt x="8562" y="0"/>
                    <a:pt x="19124" y="0"/>
                  </a:cubicBezTo>
                  <a:close/>
                </a:path>
              </a:pathLst>
            </a:custGeom>
            <a:solidFill>
              <a:srgbClr val="4D2482">
                <a:alpha val="80000"/>
              </a:srgbClr>
            </a:solidFill>
          </p:spPr>
        </p:sp>
        <p:sp>
          <p:nvSpPr>
            <p:cNvPr id="7" name="TextBox 7"/>
            <p:cNvSpPr txBox="1"/>
            <p:nvPr/>
          </p:nvSpPr>
          <p:spPr>
            <a:xfrm>
              <a:off x="0" y="-28575"/>
              <a:ext cx="4858993" cy="304934"/>
            </a:xfrm>
            <a:prstGeom prst="rect">
              <a:avLst/>
            </a:prstGeom>
          </p:spPr>
          <p:txBody>
            <a:bodyPr lIns="55741" tIns="55741" rIns="55741" bIns="55741" rtlCol="0" anchor="ctr"/>
            <a:lstStyle/>
            <a:p>
              <a:pPr algn="ctr">
                <a:lnSpc>
                  <a:spcPts val="1949"/>
                </a:lnSpc>
                <a:spcBef>
                  <a:spcPct val="0"/>
                </a:spcBef>
              </a:pPr>
              <a:endParaRPr/>
            </a:p>
          </p:txBody>
        </p:sp>
      </p:grpSp>
      <p:sp>
        <p:nvSpPr>
          <p:cNvPr id="8" name="TextBox 8"/>
          <p:cNvSpPr txBox="1"/>
          <p:nvPr/>
        </p:nvSpPr>
        <p:spPr>
          <a:xfrm>
            <a:off x="2824523" y="293330"/>
            <a:ext cx="13211108" cy="630173"/>
          </a:xfrm>
          <a:prstGeom prst="rect">
            <a:avLst/>
          </a:prstGeom>
        </p:spPr>
        <p:txBody>
          <a:bodyPr lIns="0" tIns="0" rIns="0" bIns="0" rtlCol="0" anchor="t">
            <a:spAutoFit/>
          </a:bodyPr>
          <a:lstStyle/>
          <a:p>
            <a:pPr algn="ctr">
              <a:lnSpc>
                <a:spcPts val="5522"/>
              </a:lnSpc>
            </a:pPr>
            <a:r>
              <a:rPr lang="en-US" sz="3944" dirty="0">
                <a:solidFill>
                  <a:srgbClr val="FFFFFF"/>
                </a:solidFill>
                <a:latin typeface="Comica"/>
              </a:rPr>
              <a:t>What we all face ??</a:t>
            </a:r>
          </a:p>
        </p:txBody>
      </p:sp>
      <p:grpSp>
        <p:nvGrpSpPr>
          <p:cNvPr id="9" name="Group 9"/>
          <p:cNvGrpSpPr/>
          <p:nvPr/>
        </p:nvGrpSpPr>
        <p:grpSpPr>
          <a:xfrm>
            <a:off x="2751732" y="1030774"/>
            <a:ext cx="12980635" cy="8860620"/>
            <a:chOff x="0" y="0"/>
            <a:chExt cx="17307513" cy="11814160"/>
          </a:xfrm>
        </p:grpSpPr>
        <p:sp>
          <p:nvSpPr>
            <p:cNvPr id="10" name="Freeform 10"/>
            <p:cNvSpPr/>
            <p:nvPr/>
          </p:nvSpPr>
          <p:spPr>
            <a:xfrm rot="-696346">
              <a:off x="2888046" y="5131212"/>
              <a:ext cx="1064322" cy="864762"/>
            </a:xfrm>
            <a:custGeom>
              <a:avLst/>
              <a:gdLst/>
              <a:ahLst/>
              <a:cxnLst/>
              <a:rect l="l" t="t" r="r" b="b"/>
              <a:pathLst>
                <a:path w="1064322" h="864762">
                  <a:moveTo>
                    <a:pt x="0" y="0"/>
                  </a:moveTo>
                  <a:lnTo>
                    <a:pt x="1064322" y="0"/>
                  </a:lnTo>
                  <a:lnTo>
                    <a:pt x="1064322" y="864762"/>
                  </a:lnTo>
                  <a:lnTo>
                    <a:pt x="0" y="8647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a:off x="8681390" y="388718"/>
              <a:ext cx="8425409" cy="5852353"/>
              <a:chOff x="0" y="0"/>
              <a:chExt cx="1329041" cy="923162"/>
            </a:xfrm>
          </p:grpSpPr>
          <p:sp>
            <p:nvSpPr>
              <p:cNvPr id="12" name="Freeform 12"/>
              <p:cNvSpPr/>
              <p:nvPr/>
            </p:nvSpPr>
            <p:spPr>
              <a:xfrm>
                <a:off x="0" y="0"/>
                <a:ext cx="1329041" cy="923162"/>
              </a:xfrm>
              <a:custGeom>
                <a:avLst/>
                <a:gdLst/>
                <a:ahLst/>
                <a:cxnLst/>
                <a:rect l="l" t="t" r="r" b="b"/>
                <a:pathLst>
                  <a:path w="1329041" h="923162">
                    <a:moveTo>
                      <a:pt x="0" y="0"/>
                    </a:moveTo>
                    <a:lnTo>
                      <a:pt x="1329041" y="0"/>
                    </a:lnTo>
                    <a:lnTo>
                      <a:pt x="1329041" y="923162"/>
                    </a:lnTo>
                    <a:lnTo>
                      <a:pt x="0" y="923162"/>
                    </a:lnTo>
                    <a:close/>
                  </a:path>
                </a:pathLst>
              </a:custGeom>
              <a:solidFill>
                <a:srgbClr val="A97AE4"/>
              </a:solidFill>
            </p:spPr>
          </p:sp>
          <p:sp>
            <p:nvSpPr>
              <p:cNvPr id="13" name="TextBox 13"/>
              <p:cNvSpPr txBox="1"/>
              <p:nvPr/>
            </p:nvSpPr>
            <p:spPr>
              <a:xfrm>
                <a:off x="0" y="-28575"/>
                <a:ext cx="1329041" cy="951737"/>
              </a:xfrm>
              <a:prstGeom prst="rect">
                <a:avLst/>
              </a:prstGeom>
            </p:spPr>
            <p:txBody>
              <a:bodyPr lIns="92255" tIns="92255" rIns="92255" bIns="92255" rtlCol="0" anchor="ctr"/>
              <a:lstStyle/>
              <a:p>
                <a:pPr algn="ctr">
                  <a:lnSpc>
                    <a:spcPts val="1949"/>
                  </a:lnSpc>
                </a:pPr>
                <a:endParaRPr/>
              </a:p>
            </p:txBody>
          </p:sp>
        </p:grpSp>
        <p:sp>
          <p:nvSpPr>
            <p:cNvPr id="14" name="Freeform 14"/>
            <p:cNvSpPr/>
            <p:nvPr/>
          </p:nvSpPr>
          <p:spPr>
            <a:xfrm>
              <a:off x="8669221" y="448105"/>
              <a:ext cx="8437577" cy="5792966"/>
            </a:xfrm>
            <a:custGeom>
              <a:avLst/>
              <a:gdLst/>
              <a:ahLst/>
              <a:cxnLst/>
              <a:rect l="l" t="t" r="r" b="b"/>
              <a:pathLst>
                <a:path w="8437577" h="5792966">
                  <a:moveTo>
                    <a:pt x="0" y="0"/>
                  </a:moveTo>
                  <a:lnTo>
                    <a:pt x="8437578" y="0"/>
                  </a:lnTo>
                  <a:lnTo>
                    <a:pt x="8437578" y="5792966"/>
                  </a:lnTo>
                  <a:lnTo>
                    <a:pt x="0" y="5792966"/>
                  </a:lnTo>
                  <a:lnTo>
                    <a:pt x="0" y="0"/>
                  </a:lnTo>
                  <a:close/>
                </a:path>
              </a:pathLst>
            </a:custGeom>
            <a:blipFill>
              <a:blip r:embed="rId4"/>
              <a:stretch>
                <a:fillRect t="-25187" r="-3242" b="-25187"/>
              </a:stretch>
            </a:blipFill>
            <a:ln w="38100" cap="sq">
              <a:solidFill>
                <a:srgbClr val="000000"/>
              </a:solidFill>
              <a:prstDash val="solid"/>
              <a:miter/>
            </a:ln>
          </p:spPr>
        </p:sp>
        <p:sp>
          <p:nvSpPr>
            <p:cNvPr id="15" name="Freeform 15"/>
            <p:cNvSpPr/>
            <p:nvPr/>
          </p:nvSpPr>
          <p:spPr>
            <a:xfrm rot="-1707131">
              <a:off x="9445051" y="2645089"/>
              <a:ext cx="2662709" cy="2326542"/>
            </a:xfrm>
            <a:custGeom>
              <a:avLst/>
              <a:gdLst/>
              <a:ahLst/>
              <a:cxnLst/>
              <a:rect l="l" t="t" r="r" b="b"/>
              <a:pathLst>
                <a:path w="2662709" h="2326542">
                  <a:moveTo>
                    <a:pt x="0" y="0"/>
                  </a:moveTo>
                  <a:lnTo>
                    <a:pt x="2662709" y="0"/>
                  </a:lnTo>
                  <a:lnTo>
                    <a:pt x="2662709" y="2326542"/>
                  </a:lnTo>
                  <a:lnTo>
                    <a:pt x="0" y="23265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rot="-970535">
              <a:off x="11677483" y="396530"/>
              <a:ext cx="3218360" cy="2614918"/>
            </a:xfrm>
            <a:custGeom>
              <a:avLst/>
              <a:gdLst/>
              <a:ahLst/>
              <a:cxnLst/>
              <a:rect l="l" t="t" r="r" b="b"/>
              <a:pathLst>
                <a:path w="3218360" h="2614918">
                  <a:moveTo>
                    <a:pt x="0" y="0"/>
                  </a:moveTo>
                  <a:lnTo>
                    <a:pt x="3218361" y="0"/>
                  </a:lnTo>
                  <a:lnTo>
                    <a:pt x="3218361" y="2614918"/>
                  </a:lnTo>
                  <a:lnTo>
                    <a:pt x="0" y="26149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rot="-1680366">
              <a:off x="9493761" y="2940842"/>
              <a:ext cx="2306578" cy="1208695"/>
            </a:xfrm>
            <a:prstGeom prst="rect">
              <a:avLst/>
            </a:prstGeom>
          </p:spPr>
          <p:txBody>
            <a:bodyPr lIns="0" tIns="0" rIns="0" bIns="0" rtlCol="0" anchor="t">
              <a:spAutoFit/>
            </a:bodyPr>
            <a:lstStyle/>
            <a:p>
              <a:pPr algn="ctr">
                <a:lnSpc>
                  <a:spcPts val="3656"/>
                </a:lnSpc>
              </a:pPr>
              <a:r>
                <a:rPr lang="en-US" sz="2612" spc="-114">
                  <a:solidFill>
                    <a:srgbClr val="141313"/>
                  </a:solidFill>
                  <a:latin typeface="Edo"/>
                </a:rPr>
                <a:t>PHYSICAL SAFETY!!</a:t>
              </a:r>
            </a:p>
          </p:txBody>
        </p:sp>
        <p:sp>
          <p:nvSpPr>
            <p:cNvPr id="18" name="TextBox 18"/>
            <p:cNvSpPr txBox="1"/>
            <p:nvPr/>
          </p:nvSpPr>
          <p:spPr>
            <a:xfrm rot="-1030846">
              <a:off x="11884861" y="865460"/>
              <a:ext cx="2595481" cy="886168"/>
            </a:xfrm>
            <a:prstGeom prst="rect">
              <a:avLst/>
            </a:prstGeom>
          </p:spPr>
          <p:txBody>
            <a:bodyPr lIns="0" tIns="0" rIns="0" bIns="0" rtlCol="0" anchor="t">
              <a:spAutoFit/>
            </a:bodyPr>
            <a:lstStyle/>
            <a:p>
              <a:pPr algn="ctr">
                <a:lnSpc>
                  <a:spcPts val="2685"/>
                </a:lnSpc>
              </a:pPr>
              <a:r>
                <a:rPr lang="en-US" sz="1917" spc="-84">
                  <a:solidFill>
                    <a:srgbClr val="141313"/>
                  </a:solidFill>
                  <a:latin typeface="Edo"/>
                </a:rPr>
                <a:t>SAFETY CONCERNS WHILE TRAVELLING</a:t>
              </a:r>
            </a:p>
          </p:txBody>
        </p:sp>
        <p:grpSp>
          <p:nvGrpSpPr>
            <p:cNvPr id="19" name="Group 19"/>
            <p:cNvGrpSpPr/>
            <p:nvPr/>
          </p:nvGrpSpPr>
          <p:grpSpPr>
            <a:xfrm>
              <a:off x="8681390" y="6358144"/>
              <a:ext cx="8411473" cy="5456016"/>
              <a:chOff x="0" y="0"/>
              <a:chExt cx="1339407" cy="868793"/>
            </a:xfrm>
          </p:grpSpPr>
          <p:sp>
            <p:nvSpPr>
              <p:cNvPr id="20" name="Freeform 20"/>
              <p:cNvSpPr/>
              <p:nvPr/>
            </p:nvSpPr>
            <p:spPr>
              <a:xfrm>
                <a:off x="0" y="0"/>
                <a:ext cx="1339407" cy="868793"/>
              </a:xfrm>
              <a:custGeom>
                <a:avLst/>
                <a:gdLst/>
                <a:ahLst/>
                <a:cxnLst/>
                <a:rect l="l" t="t" r="r" b="b"/>
                <a:pathLst>
                  <a:path w="1339407" h="868793">
                    <a:moveTo>
                      <a:pt x="0" y="0"/>
                    </a:moveTo>
                    <a:lnTo>
                      <a:pt x="1339407" y="0"/>
                    </a:lnTo>
                    <a:lnTo>
                      <a:pt x="1339407" y="868793"/>
                    </a:lnTo>
                    <a:lnTo>
                      <a:pt x="0" y="868793"/>
                    </a:lnTo>
                    <a:close/>
                  </a:path>
                </a:pathLst>
              </a:custGeom>
              <a:solidFill>
                <a:srgbClr val="A97AE4"/>
              </a:solidFill>
            </p:spPr>
          </p:sp>
          <p:sp>
            <p:nvSpPr>
              <p:cNvPr id="21" name="TextBox 21"/>
              <p:cNvSpPr txBox="1"/>
              <p:nvPr/>
            </p:nvSpPr>
            <p:spPr>
              <a:xfrm>
                <a:off x="0" y="-28575"/>
                <a:ext cx="1339407" cy="897368"/>
              </a:xfrm>
              <a:prstGeom prst="rect">
                <a:avLst/>
              </a:prstGeom>
            </p:spPr>
            <p:txBody>
              <a:bodyPr lIns="91390" tIns="91390" rIns="91390" bIns="91390" rtlCol="0" anchor="ctr"/>
              <a:lstStyle/>
              <a:p>
                <a:pPr algn="ctr">
                  <a:lnSpc>
                    <a:spcPts val="1949"/>
                  </a:lnSpc>
                </a:pPr>
                <a:endParaRPr/>
              </a:p>
            </p:txBody>
          </p:sp>
        </p:grpSp>
        <p:sp>
          <p:nvSpPr>
            <p:cNvPr id="22" name="Freeform 22"/>
            <p:cNvSpPr/>
            <p:nvPr/>
          </p:nvSpPr>
          <p:spPr>
            <a:xfrm>
              <a:off x="8721061" y="6404136"/>
              <a:ext cx="8371802" cy="5410024"/>
            </a:xfrm>
            <a:custGeom>
              <a:avLst/>
              <a:gdLst/>
              <a:ahLst/>
              <a:cxnLst/>
              <a:rect l="l" t="t" r="r" b="b"/>
              <a:pathLst>
                <a:path w="8371802" h="5410024">
                  <a:moveTo>
                    <a:pt x="0" y="0"/>
                  </a:moveTo>
                  <a:lnTo>
                    <a:pt x="8371802" y="0"/>
                  </a:lnTo>
                  <a:lnTo>
                    <a:pt x="8371802" y="5410024"/>
                  </a:lnTo>
                  <a:lnTo>
                    <a:pt x="0" y="5410024"/>
                  </a:lnTo>
                  <a:lnTo>
                    <a:pt x="0" y="0"/>
                  </a:lnTo>
                  <a:close/>
                </a:path>
              </a:pathLst>
            </a:custGeom>
            <a:blipFill>
              <a:blip r:embed="rId7"/>
              <a:stretch>
                <a:fillRect l="-3468" t="-37682" b="-22431"/>
              </a:stretch>
            </a:blipFill>
          </p:spPr>
        </p:sp>
        <p:sp>
          <p:nvSpPr>
            <p:cNvPr id="23" name="Freeform 23"/>
            <p:cNvSpPr/>
            <p:nvPr/>
          </p:nvSpPr>
          <p:spPr>
            <a:xfrm rot="-1981163">
              <a:off x="8773221" y="7075819"/>
              <a:ext cx="2637731" cy="2304718"/>
            </a:xfrm>
            <a:custGeom>
              <a:avLst/>
              <a:gdLst/>
              <a:ahLst/>
              <a:cxnLst/>
              <a:rect l="l" t="t" r="r" b="b"/>
              <a:pathLst>
                <a:path w="2637731" h="2304718">
                  <a:moveTo>
                    <a:pt x="0" y="0"/>
                  </a:moveTo>
                  <a:lnTo>
                    <a:pt x="2637732" y="0"/>
                  </a:lnTo>
                  <a:lnTo>
                    <a:pt x="2637732" y="2304718"/>
                  </a:lnTo>
                  <a:lnTo>
                    <a:pt x="0" y="23047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rot="1123777" flipH="1">
              <a:off x="14166961" y="6489725"/>
              <a:ext cx="2844779" cy="2311383"/>
            </a:xfrm>
            <a:custGeom>
              <a:avLst/>
              <a:gdLst/>
              <a:ahLst/>
              <a:cxnLst/>
              <a:rect l="l" t="t" r="r" b="b"/>
              <a:pathLst>
                <a:path w="2844779" h="2311383">
                  <a:moveTo>
                    <a:pt x="2844780" y="0"/>
                  </a:moveTo>
                  <a:lnTo>
                    <a:pt x="0" y="0"/>
                  </a:lnTo>
                  <a:lnTo>
                    <a:pt x="0" y="2311383"/>
                  </a:lnTo>
                  <a:lnTo>
                    <a:pt x="2844780" y="2311383"/>
                  </a:lnTo>
                  <a:lnTo>
                    <a:pt x="284478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TextBox 25"/>
            <p:cNvSpPr txBox="1"/>
            <p:nvPr/>
          </p:nvSpPr>
          <p:spPr>
            <a:xfrm rot="1631732">
              <a:off x="14379630" y="6693103"/>
              <a:ext cx="2449713" cy="1279563"/>
            </a:xfrm>
            <a:prstGeom prst="rect">
              <a:avLst/>
            </a:prstGeom>
          </p:spPr>
          <p:txBody>
            <a:bodyPr lIns="0" tIns="0" rIns="0" bIns="0" rtlCol="0" anchor="t">
              <a:spAutoFit/>
            </a:bodyPr>
            <a:lstStyle/>
            <a:p>
              <a:pPr algn="ctr">
                <a:lnSpc>
                  <a:spcPts val="3883"/>
                </a:lnSpc>
              </a:pPr>
              <a:r>
                <a:rPr lang="en-US" sz="2774" spc="-122">
                  <a:solidFill>
                    <a:srgbClr val="141313"/>
                  </a:solidFill>
                  <a:latin typeface="Edo"/>
                </a:rPr>
                <a:t>SAFEST</a:t>
              </a:r>
            </a:p>
            <a:p>
              <a:pPr algn="ctr">
                <a:lnSpc>
                  <a:spcPts val="3883"/>
                </a:lnSpc>
              </a:pPr>
              <a:r>
                <a:rPr lang="en-US" sz="2774" spc="-122">
                  <a:solidFill>
                    <a:srgbClr val="141313"/>
                  </a:solidFill>
                  <a:latin typeface="Edo"/>
                </a:rPr>
                <a:t>ROUTE??</a:t>
              </a:r>
            </a:p>
          </p:txBody>
        </p:sp>
        <p:sp>
          <p:nvSpPr>
            <p:cNvPr id="26" name="TextBox 26"/>
            <p:cNvSpPr txBox="1"/>
            <p:nvPr/>
          </p:nvSpPr>
          <p:spPr>
            <a:xfrm rot="-1964332">
              <a:off x="8426413" y="7426509"/>
              <a:ext cx="3099552" cy="1275529"/>
            </a:xfrm>
            <a:prstGeom prst="rect">
              <a:avLst/>
            </a:prstGeom>
          </p:spPr>
          <p:txBody>
            <a:bodyPr lIns="0" tIns="0" rIns="0" bIns="0" rtlCol="0" anchor="t">
              <a:spAutoFit/>
            </a:bodyPr>
            <a:lstStyle/>
            <a:p>
              <a:pPr algn="ctr">
                <a:lnSpc>
                  <a:spcPts val="2535"/>
                </a:lnSpc>
              </a:pPr>
              <a:r>
                <a:rPr lang="en-US" sz="1811" spc="-79">
                  <a:solidFill>
                    <a:srgbClr val="141313"/>
                  </a:solidFill>
                  <a:latin typeface="Edo"/>
                </a:rPr>
                <a:t>ACCESS TO</a:t>
              </a:r>
            </a:p>
            <a:p>
              <a:pPr algn="ctr">
                <a:lnSpc>
                  <a:spcPts val="2535"/>
                </a:lnSpc>
              </a:pPr>
              <a:r>
                <a:rPr lang="en-US" sz="1811" spc="-79">
                  <a:solidFill>
                    <a:srgbClr val="141313"/>
                  </a:solidFill>
                  <a:latin typeface="Edo"/>
                </a:rPr>
                <a:t>EMERGENCY </a:t>
              </a:r>
            </a:p>
            <a:p>
              <a:pPr algn="ctr">
                <a:lnSpc>
                  <a:spcPts val="2535"/>
                </a:lnSpc>
              </a:pPr>
              <a:r>
                <a:rPr lang="en-US" sz="1811" spc="-79">
                  <a:solidFill>
                    <a:srgbClr val="141313"/>
                  </a:solidFill>
                  <a:latin typeface="Edo"/>
                </a:rPr>
                <a:t>SERVICES</a:t>
              </a:r>
            </a:p>
          </p:txBody>
        </p:sp>
        <p:grpSp>
          <p:nvGrpSpPr>
            <p:cNvPr id="27" name="Group 27"/>
            <p:cNvGrpSpPr/>
            <p:nvPr/>
          </p:nvGrpSpPr>
          <p:grpSpPr>
            <a:xfrm>
              <a:off x="185832" y="388718"/>
              <a:ext cx="8192707" cy="5852353"/>
              <a:chOff x="0" y="0"/>
              <a:chExt cx="2040010" cy="1457254"/>
            </a:xfrm>
          </p:grpSpPr>
          <p:sp>
            <p:nvSpPr>
              <p:cNvPr id="28" name="Freeform 28"/>
              <p:cNvSpPr/>
              <p:nvPr/>
            </p:nvSpPr>
            <p:spPr>
              <a:xfrm>
                <a:off x="0" y="0"/>
                <a:ext cx="2040010" cy="1457254"/>
              </a:xfrm>
              <a:custGeom>
                <a:avLst/>
                <a:gdLst/>
                <a:ahLst/>
                <a:cxnLst/>
                <a:rect l="l" t="t" r="r" b="b"/>
                <a:pathLst>
                  <a:path w="2040010" h="1457254">
                    <a:moveTo>
                      <a:pt x="0" y="0"/>
                    </a:moveTo>
                    <a:lnTo>
                      <a:pt x="2040010" y="0"/>
                    </a:lnTo>
                    <a:lnTo>
                      <a:pt x="2040010" y="1457254"/>
                    </a:lnTo>
                    <a:lnTo>
                      <a:pt x="0" y="1457254"/>
                    </a:lnTo>
                    <a:close/>
                  </a:path>
                </a:pathLst>
              </a:custGeom>
              <a:solidFill>
                <a:srgbClr val="A97AE4"/>
              </a:solidFill>
            </p:spPr>
          </p:sp>
          <p:sp>
            <p:nvSpPr>
              <p:cNvPr id="29" name="TextBox 29"/>
              <p:cNvSpPr txBox="1"/>
              <p:nvPr/>
            </p:nvSpPr>
            <p:spPr>
              <a:xfrm>
                <a:off x="0" y="-28575"/>
                <a:ext cx="2040010" cy="1485829"/>
              </a:xfrm>
              <a:prstGeom prst="rect">
                <a:avLst/>
              </a:prstGeom>
            </p:spPr>
            <p:txBody>
              <a:bodyPr lIns="58443" tIns="58443" rIns="58443" bIns="58443" rtlCol="0" anchor="ctr"/>
              <a:lstStyle/>
              <a:p>
                <a:pPr algn="ctr">
                  <a:lnSpc>
                    <a:spcPts val="1949"/>
                  </a:lnSpc>
                </a:pPr>
                <a:endParaRPr/>
              </a:p>
            </p:txBody>
          </p:sp>
        </p:grpSp>
        <p:sp>
          <p:nvSpPr>
            <p:cNvPr id="30" name="Freeform 30"/>
            <p:cNvSpPr/>
            <p:nvPr/>
          </p:nvSpPr>
          <p:spPr>
            <a:xfrm>
              <a:off x="608702" y="758355"/>
              <a:ext cx="2556403" cy="2077077"/>
            </a:xfrm>
            <a:custGeom>
              <a:avLst/>
              <a:gdLst/>
              <a:ahLst/>
              <a:cxnLst/>
              <a:rect l="l" t="t" r="r" b="b"/>
              <a:pathLst>
                <a:path w="2556403" h="2077077">
                  <a:moveTo>
                    <a:pt x="0" y="0"/>
                  </a:moveTo>
                  <a:lnTo>
                    <a:pt x="2556403" y="0"/>
                  </a:lnTo>
                  <a:lnTo>
                    <a:pt x="2556403" y="2077078"/>
                  </a:lnTo>
                  <a:lnTo>
                    <a:pt x="0" y="20770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Freeform 31"/>
            <p:cNvSpPr/>
            <p:nvPr/>
          </p:nvSpPr>
          <p:spPr>
            <a:xfrm>
              <a:off x="4599263" y="1987262"/>
              <a:ext cx="3779277" cy="4253809"/>
            </a:xfrm>
            <a:custGeom>
              <a:avLst/>
              <a:gdLst/>
              <a:ahLst/>
              <a:cxnLst/>
              <a:rect l="l" t="t" r="r" b="b"/>
              <a:pathLst>
                <a:path w="3779277" h="4253809">
                  <a:moveTo>
                    <a:pt x="0" y="0"/>
                  </a:moveTo>
                  <a:lnTo>
                    <a:pt x="3779276" y="0"/>
                  </a:lnTo>
                  <a:lnTo>
                    <a:pt x="3779276" y="4253809"/>
                  </a:lnTo>
                  <a:lnTo>
                    <a:pt x="0" y="4253809"/>
                  </a:lnTo>
                  <a:lnTo>
                    <a:pt x="0" y="0"/>
                  </a:lnTo>
                  <a:close/>
                </a:path>
              </a:pathLst>
            </a:custGeom>
            <a:blipFill>
              <a:blip r:embed="rId8"/>
              <a:stretch>
                <a:fillRect l="-6278" r="-6278"/>
              </a:stretch>
            </a:blipFill>
          </p:spPr>
        </p:sp>
        <p:sp>
          <p:nvSpPr>
            <p:cNvPr id="32" name="Freeform 32"/>
            <p:cNvSpPr/>
            <p:nvPr/>
          </p:nvSpPr>
          <p:spPr>
            <a:xfrm>
              <a:off x="952500" y="2760222"/>
              <a:ext cx="2647751" cy="2151298"/>
            </a:xfrm>
            <a:custGeom>
              <a:avLst/>
              <a:gdLst/>
              <a:ahLst/>
              <a:cxnLst/>
              <a:rect l="l" t="t" r="r" b="b"/>
              <a:pathLst>
                <a:path w="2647751" h="2151298">
                  <a:moveTo>
                    <a:pt x="0" y="0"/>
                  </a:moveTo>
                  <a:lnTo>
                    <a:pt x="2647751" y="0"/>
                  </a:lnTo>
                  <a:lnTo>
                    <a:pt x="2647751" y="2151297"/>
                  </a:lnTo>
                  <a:lnTo>
                    <a:pt x="0" y="21512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TextBox 33"/>
            <p:cNvSpPr txBox="1"/>
            <p:nvPr/>
          </p:nvSpPr>
          <p:spPr>
            <a:xfrm rot="-282060">
              <a:off x="1230101" y="1004059"/>
              <a:ext cx="1310947" cy="1036842"/>
            </a:xfrm>
            <a:prstGeom prst="rect">
              <a:avLst/>
            </a:prstGeom>
          </p:spPr>
          <p:txBody>
            <a:bodyPr lIns="0" tIns="0" rIns="0" bIns="0" rtlCol="0" anchor="t">
              <a:spAutoFit/>
            </a:bodyPr>
            <a:lstStyle/>
            <a:p>
              <a:pPr algn="ctr">
                <a:lnSpc>
                  <a:spcPts val="2078"/>
                </a:lnSpc>
              </a:pPr>
              <a:r>
                <a:rPr lang="en-US" sz="1484" spc="-65">
                  <a:solidFill>
                    <a:srgbClr val="141313"/>
                  </a:solidFill>
                  <a:latin typeface="Edo"/>
                </a:rPr>
                <a:t>ROUTE TO POLICE STATION??</a:t>
              </a:r>
            </a:p>
          </p:txBody>
        </p:sp>
        <p:sp>
          <p:nvSpPr>
            <p:cNvPr id="34" name="TextBox 34"/>
            <p:cNvSpPr txBox="1"/>
            <p:nvPr/>
          </p:nvSpPr>
          <p:spPr>
            <a:xfrm>
              <a:off x="1457788" y="3303444"/>
              <a:ext cx="1637175" cy="371639"/>
            </a:xfrm>
            <a:prstGeom prst="rect">
              <a:avLst/>
            </a:prstGeom>
          </p:spPr>
          <p:txBody>
            <a:bodyPr lIns="0" tIns="0" rIns="0" bIns="0" rtlCol="0" anchor="t">
              <a:spAutoFit/>
            </a:bodyPr>
            <a:lstStyle/>
            <a:p>
              <a:pPr algn="ctr">
                <a:lnSpc>
                  <a:spcPts val="2248"/>
                </a:lnSpc>
              </a:pPr>
              <a:r>
                <a:rPr lang="en-US" sz="1605" spc="-70">
                  <a:solidFill>
                    <a:srgbClr val="141313"/>
                  </a:solidFill>
                  <a:latin typeface="Edo"/>
                </a:rPr>
                <a:t>HOSPITAL??</a:t>
              </a:r>
            </a:p>
          </p:txBody>
        </p:sp>
        <p:sp>
          <p:nvSpPr>
            <p:cNvPr id="35" name="TextBox 35"/>
            <p:cNvSpPr txBox="1"/>
            <p:nvPr/>
          </p:nvSpPr>
          <p:spPr>
            <a:xfrm rot="-637122">
              <a:off x="2821286" y="5378422"/>
              <a:ext cx="1393644" cy="323442"/>
            </a:xfrm>
            <a:prstGeom prst="rect">
              <a:avLst/>
            </a:prstGeom>
          </p:spPr>
          <p:txBody>
            <a:bodyPr lIns="0" tIns="0" rIns="0" bIns="0" rtlCol="0" anchor="t">
              <a:spAutoFit/>
            </a:bodyPr>
            <a:lstStyle/>
            <a:p>
              <a:pPr algn="ctr">
                <a:lnSpc>
                  <a:spcPts val="1913"/>
                </a:lnSpc>
              </a:pPr>
              <a:r>
                <a:rPr lang="en-US" sz="1366" spc="-60">
                  <a:solidFill>
                    <a:srgbClr val="141313"/>
                  </a:solidFill>
                  <a:latin typeface="Edo"/>
                </a:rPr>
                <a:t>BUS STOP??</a:t>
              </a:r>
            </a:p>
          </p:txBody>
        </p:sp>
        <p:grpSp>
          <p:nvGrpSpPr>
            <p:cNvPr id="36" name="Group 36"/>
            <p:cNvGrpSpPr/>
            <p:nvPr/>
          </p:nvGrpSpPr>
          <p:grpSpPr>
            <a:xfrm>
              <a:off x="203781" y="6358144"/>
              <a:ext cx="8234243" cy="5456016"/>
              <a:chOff x="0" y="0"/>
              <a:chExt cx="1384987" cy="917693"/>
            </a:xfrm>
          </p:grpSpPr>
          <p:sp>
            <p:nvSpPr>
              <p:cNvPr id="37" name="Freeform 37"/>
              <p:cNvSpPr/>
              <p:nvPr/>
            </p:nvSpPr>
            <p:spPr>
              <a:xfrm>
                <a:off x="0" y="0"/>
                <a:ext cx="1384987" cy="917693"/>
              </a:xfrm>
              <a:custGeom>
                <a:avLst/>
                <a:gdLst/>
                <a:ahLst/>
                <a:cxnLst/>
                <a:rect l="l" t="t" r="r" b="b"/>
                <a:pathLst>
                  <a:path w="1384987" h="917693">
                    <a:moveTo>
                      <a:pt x="0" y="0"/>
                    </a:moveTo>
                    <a:lnTo>
                      <a:pt x="1384987" y="0"/>
                    </a:lnTo>
                    <a:lnTo>
                      <a:pt x="1384987" y="917693"/>
                    </a:lnTo>
                    <a:lnTo>
                      <a:pt x="0" y="917693"/>
                    </a:lnTo>
                    <a:close/>
                  </a:path>
                </a:pathLst>
              </a:custGeom>
              <a:solidFill>
                <a:srgbClr val="A97AE4"/>
              </a:solidFill>
            </p:spPr>
          </p:sp>
          <p:sp>
            <p:nvSpPr>
              <p:cNvPr id="38" name="TextBox 38"/>
              <p:cNvSpPr txBox="1"/>
              <p:nvPr/>
            </p:nvSpPr>
            <p:spPr>
              <a:xfrm>
                <a:off x="0" y="-28575"/>
                <a:ext cx="1384987" cy="946268"/>
              </a:xfrm>
              <a:prstGeom prst="rect">
                <a:avLst/>
              </a:prstGeom>
            </p:spPr>
            <p:txBody>
              <a:bodyPr lIns="86520" tIns="86520" rIns="86520" bIns="86520" rtlCol="0" anchor="ctr"/>
              <a:lstStyle/>
              <a:p>
                <a:pPr algn="ctr">
                  <a:lnSpc>
                    <a:spcPts val="1949"/>
                  </a:lnSpc>
                </a:pPr>
                <a:endParaRPr/>
              </a:p>
            </p:txBody>
          </p:sp>
        </p:grpSp>
        <p:sp>
          <p:nvSpPr>
            <p:cNvPr id="39" name="Freeform 39"/>
            <p:cNvSpPr/>
            <p:nvPr/>
          </p:nvSpPr>
          <p:spPr>
            <a:xfrm>
              <a:off x="185832" y="6358144"/>
              <a:ext cx="8252192" cy="5456016"/>
            </a:xfrm>
            <a:custGeom>
              <a:avLst/>
              <a:gdLst/>
              <a:ahLst/>
              <a:cxnLst/>
              <a:rect l="l" t="t" r="r" b="b"/>
              <a:pathLst>
                <a:path w="8252192" h="5456016">
                  <a:moveTo>
                    <a:pt x="0" y="0"/>
                  </a:moveTo>
                  <a:lnTo>
                    <a:pt x="8252192" y="0"/>
                  </a:lnTo>
                  <a:lnTo>
                    <a:pt x="8252192" y="5456016"/>
                  </a:lnTo>
                  <a:lnTo>
                    <a:pt x="0" y="5456016"/>
                  </a:lnTo>
                  <a:lnTo>
                    <a:pt x="0" y="0"/>
                  </a:lnTo>
                  <a:close/>
                </a:path>
              </a:pathLst>
            </a:custGeom>
            <a:blipFill>
              <a:blip r:embed="rId9"/>
              <a:stretch>
                <a:fillRect t="-25624" b="-25624"/>
              </a:stretch>
            </a:blipFill>
            <a:ln w="38100" cap="sq">
              <a:solidFill>
                <a:srgbClr val="000000"/>
              </a:solidFill>
              <a:prstDash val="solid"/>
              <a:miter/>
            </a:ln>
          </p:spPr>
        </p:sp>
        <p:sp>
          <p:nvSpPr>
            <p:cNvPr id="40" name="Freeform 40"/>
            <p:cNvSpPr/>
            <p:nvPr/>
          </p:nvSpPr>
          <p:spPr>
            <a:xfrm rot="-1134769">
              <a:off x="316863" y="6907011"/>
              <a:ext cx="2764695" cy="2415652"/>
            </a:xfrm>
            <a:custGeom>
              <a:avLst/>
              <a:gdLst/>
              <a:ahLst/>
              <a:cxnLst/>
              <a:rect l="l" t="t" r="r" b="b"/>
              <a:pathLst>
                <a:path w="2764695" h="2415652">
                  <a:moveTo>
                    <a:pt x="0" y="0"/>
                  </a:moveTo>
                  <a:lnTo>
                    <a:pt x="2764695" y="0"/>
                  </a:lnTo>
                  <a:lnTo>
                    <a:pt x="2764695" y="2415653"/>
                  </a:lnTo>
                  <a:lnTo>
                    <a:pt x="0" y="24156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1" name="Freeform 41"/>
            <p:cNvSpPr/>
            <p:nvPr/>
          </p:nvSpPr>
          <p:spPr>
            <a:xfrm rot="-252189">
              <a:off x="4681657" y="6725021"/>
              <a:ext cx="2716496" cy="2207153"/>
            </a:xfrm>
            <a:custGeom>
              <a:avLst/>
              <a:gdLst/>
              <a:ahLst/>
              <a:cxnLst/>
              <a:rect l="l" t="t" r="r" b="b"/>
              <a:pathLst>
                <a:path w="2716496" h="2207153">
                  <a:moveTo>
                    <a:pt x="0" y="0"/>
                  </a:moveTo>
                  <a:lnTo>
                    <a:pt x="2716496" y="0"/>
                  </a:lnTo>
                  <a:lnTo>
                    <a:pt x="2716496" y="2207153"/>
                  </a:lnTo>
                  <a:lnTo>
                    <a:pt x="0" y="22071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2" name="TextBox 42"/>
            <p:cNvSpPr txBox="1"/>
            <p:nvPr/>
          </p:nvSpPr>
          <p:spPr>
            <a:xfrm rot="86724">
              <a:off x="4041417" y="6999591"/>
              <a:ext cx="4063210" cy="1095133"/>
            </a:xfrm>
            <a:prstGeom prst="rect">
              <a:avLst/>
            </a:prstGeom>
          </p:spPr>
          <p:txBody>
            <a:bodyPr lIns="0" tIns="0" rIns="0" bIns="0" rtlCol="0" anchor="t">
              <a:spAutoFit/>
            </a:bodyPr>
            <a:lstStyle/>
            <a:p>
              <a:pPr algn="ctr">
                <a:lnSpc>
                  <a:spcPts val="3323"/>
                </a:lnSpc>
              </a:pPr>
              <a:r>
                <a:rPr lang="en-US" sz="2374" spc="-104">
                  <a:solidFill>
                    <a:srgbClr val="141313"/>
                  </a:solidFill>
                  <a:latin typeface="Edo"/>
                </a:rPr>
                <a:t>UNWANTED</a:t>
              </a:r>
            </a:p>
            <a:p>
              <a:pPr algn="ctr">
                <a:lnSpc>
                  <a:spcPts val="3323"/>
                </a:lnSpc>
              </a:pPr>
              <a:r>
                <a:rPr lang="en-US" sz="2374" spc="-104">
                  <a:solidFill>
                    <a:srgbClr val="141313"/>
                  </a:solidFill>
                  <a:latin typeface="Edo"/>
                </a:rPr>
                <a:t> EYES</a:t>
              </a:r>
            </a:p>
          </p:txBody>
        </p:sp>
        <p:sp>
          <p:nvSpPr>
            <p:cNvPr id="43" name="TextBox 43"/>
            <p:cNvSpPr txBox="1"/>
            <p:nvPr/>
          </p:nvSpPr>
          <p:spPr>
            <a:xfrm rot="-1173929">
              <a:off x="274178" y="7347260"/>
              <a:ext cx="2529410" cy="969257"/>
            </a:xfrm>
            <a:prstGeom prst="rect">
              <a:avLst/>
            </a:prstGeom>
          </p:spPr>
          <p:txBody>
            <a:bodyPr lIns="0" tIns="0" rIns="0" bIns="0" rtlCol="0" anchor="t">
              <a:spAutoFit/>
            </a:bodyPr>
            <a:lstStyle/>
            <a:p>
              <a:pPr algn="ctr">
                <a:lnSpc>
                  <a:spcPts val="2920"/>
                </a:lnSpc>
              </a:pPr>
              <a:r>
                <a:rPr lang="en-US" sz="2086" spc="-91">
                  <a:solidFill>
                    <a:srgbClr val="141313"/>
                  </a:solidFill>
                  <a:latin typeface="Edo"/>
                </a:rPr>
                <a:t>NEAR BY SAFE PLACE??</a:t>
              </a:r>
            </a:p>
          </p:txBody>
        </p:sp>
        <p:grpSp>
          <p:nvGrpSpPr>
            <p:cNvPr id="44" name="Group 44"/>
            <p:cNvGrpSpPr/>
            <p:nvPr/>
          </p:nvGrpSpPr>
          <p:grpSpPr>
            <a:xfrm>
              <a:off x="185832" y="411037"/>
              <a:ext cx="8192707" cy="5852353"/>
              <a:chOff x="0" y="0"/>
              <a:chExt cx="2040010" cy="1457254"/>
            </a:xfrm>
          </p:grpSpPr>
          <p:sp>
            <p:nvSpPr>
              <p:cNvPr id="45" name="Freeform 45"/>
              <p:cNvSpPr/>
              <p:nvPr/>
            </p:nvSpPr>
            <p:spPr>
              <a:xfrm>
                <a:off x="0" y="0"/>
                <a:ext cx="2040010" cy="1457254"/>
              </a:xfrm>
              <a:custGeom>
                <a:avLst/>
                <a:gdLst/>
                <a:ahLst/>
                <a:cxnLst/>
                <a:rect l="l" t="t" r="r" b="b"/>
                <a:pathLst>
                  <a:path w="2040010" h="1457254">
                    <a:moveTo>
                      <a:pt x="0" y="0"/>
                    </a:moveTo>
                    <a:lnTo>
                      <a:pt x="2040010" y="0"/>
                    </a:lnTo>
                    <a:lnTo>
                      <a:pt x="2040010" y="1457254"/>
                    </a:lnTo>
                    <a:lnTo>
                      <a:pt x="0" y="1457254"/>
                    </a:lnTo>
                    <a:close/>
                  </a:path>
                </a:pathLst>
              </a:custGeom>
              <a:solidFill>
                <a:srgbClr val="E8D0BD"/>
              </a:solidFill>
            </p:spPr>
          </p:sp>
          <p:sp>
            <p:nvSpPr>
              <p:cNvPr id="46" name="TextBox 46"/>
              <p:cNvSpPr txBox="1"/>
              <p:nvPr/>
            </p:nvSpPr>
            <p:spPr>
              <a:xfrm>
                <a:off x="0" y="-28575"/>
                <a:ext cx="2040010" cy="1485829"/>
              </a:xfrm>
              <a:prstGeom prst="rect">
                <a:avLst/>
              </a:prstGeom>
            </p:spPr>
            <p:txBody>
              <a:bodyPr lIns="58443" tIns="58443" rIns="58443" bIns="58443" rtlCol="0" anchor="ctr"/>
              <a:lstStyle/>
              <a:p>
                <a:pPr algn="ctr">
                  <a:lnSpc>
                    <a:spcPts val="1949"/>
                  </a:lnSpc>
                </a:pPr>
                <a:endParaRPr/>
              </a:p>
            </p:txBody>
          </p:sp>
        </p:grpSp>
        <p:sp>
          <p:nvSpPr>
            <p:cNvPr id="47" name="Freeform 47"/>
            <p:cNvSpPr/>
            <p:nvPr/>
          </p:nvSpPr>
          <p:spPr>
            <a:xfrm>
              <a:off x="185832" y="411037"/>
              <a:ext cx="8172458" cy="5830034"/>
            </a:xfrm>
            <a:custGeom>
              <a:avLst/>
              <a:gdLst/>
              <a:ahLst/>
              <a:cxnLst/>
              <a:rect l="l" t="t" r="r" b="b"/>
              <a:pathLst>
                <a:path w="8172458" h="5830034">
                  <a:moveTo>
                    <a:pt x="0" y="0"/>
                  </a:moveTo>
                  <a:lnTo>
                    <a:pt x="8172458" y="0"/>
                  </a:lnTo>
                  <a:lnTo>
                    <a:pt x="8172458" y="5830034"/>
                  </a:lnTo>
                  <a:lnTo>
                    <a:pt x="0" y="5830034"/>
                  </a:lnTo>
                  <a:lnTo>
                    <a:pt x="0" y="0"/>
                  </a:lnTo>
                  <a:close/>
                </a:path>
              </a:pathLst>
            </a:custGeom>
            <a:blipFill>
              <a:blip r:embed="rId8">
                <a:alphaModFix amt="95000"/>
              </a:blip>
              <a:stretch>
                <a:fillRect t="-19085" b="-21093"/>
              </a:stretch>
            </a:blipFill>
            <a:ln w="38100" cap="sq">
              <a:solidFill>
                <a:srgbClr val="000000">
                  <a:alpha val="94902"/>
                </a:srgbClr>
              </a:solidFill>
              <a:prstDash val="solid"/>
              <a:miter/>
            </a:ln>
          </p:spPr>
        </p:sp>
        <p:sp>
          <p:nvSpPr>
            <p:cNvPr id="48" name="Freeform 48"/>
            <p:cNvSpPr/>
            <p:nvPr/>
          </p:nvSpPr>
          <p:spPr>
            <a:xfrm>
              <a:off x="608702" y="780675"/>
              <a:ext cx="2556403" cy="2077077"/>
            </a:xfrm>
            <a:custGeom>
              <a:avLst/>
              <a:gdLst/>
              <a:ahLst/>
              <a:cxnLst/>
              <a:rect l="l" t="t" r="r" b="b"/>
              <a:pathLst>
                <a:path w="2556403" h="2077077">
                  <a:moveTo>
                    <a:pt x="0" y="0"/>
                  </a:moveTo>
                  <a:lnTo>
                    <a:pt x="2556403" y="0"/>
                  </a:lnTo>
                  <a:lnTo>
                    <a:pt x="2556403" y="2077077"/>
                  </a:lnTo>
                  <a:lnTo>
                    <a:pt x="0" y="2077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9" name="Freeform 49"/>
            <p:cNvSpPr/>
            <p:nvPr/>
          </p:nvSpPr>
          <p:spPr>
            <a:xfrm>
              <a:off x="952500" y="2782541"/>
              <a:ext cx="2647751" cy="2151298"/>
            </a:xfrm>
            <a:custGeom>
              <a:avLst/>
              <a:gdLst/>
              <a:ahLst/>
              <a:cxnLst/>
              <a:rect l="l" t="t" r="r" b="b"/>
              <a:pathLst>
                <a:path w="2647751" h="2151298">
                  <a:moveTo>
                    <a:pt x="0" y="0"/>
                  </a:moveTo>
                  <a:lnTo>
                    <a:pt x="2647751" y="0"/>
                  </a:lnTo>
                  <a:lnTo>
                    <a:pt x="2647751" y="2151298"/>
                  </a:lnTo>
                  <a:lnTo>
                    <a:pt x="0" y="21512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0" name="TextBox 50"/>
            <p:cNvSpPr txBox="1"/>
            <p:nvPr/>
          </p:nvSpPr>
          <p:spPr>
            <a:xfrm rot="-282060">
              <a:off x="1230101" y="1026379"/>
              <a:ext cx="1310947" cy="1036842"/>
            </a:xfrm>
            <a:prstGeom prst="rect">
              <a:avLst/>
            </a:prstGeom>
          </p:spPr>
          <p:txBody>
            <a:bodyPr lIns="0" tIns="0" rIns="0" bIns="0" rtlCol="0" anchor="t">
              <a:spAutoFit/>
            </a:bodyPr>
            <a:lstStyle/>
            <a:p>
              <a:pPr algn="ctr">
                <a:lnSpc>
                  <a:spcPts val="2078"/>
                </a:lnSpc>
              </a:pPr>
              <a:r>
                <a:rPr lang="en-US" sz="1484" spc="-65">
                  <a:solidFill>
                    <a:srgbClr val="141313"/>
                  </a:solidFill>
                  <a:latin typeface="Edo"/>
                </a:rPr>
                <a:t>ROUTE TO POLICE STATION??</a:t>
              </a:r>
            </a:p>
          </p:txBody>
        </p:sp>
        <p:sp>
          <p:nvSpPr>
            <p:cNvPr id="51" name="TextBox 51"/>
            <p:cNvSpPr txBox="1"/>
            <p:nvPr/>
          </p:nvSpPr>
          <p:spPr>
            <a:xfrm>
              <a:off x="1457788" y="3325764"/>
              <a:ext cx="1637175" cy="371639"/>
            </a:xfrm>
            <a:prstGeom prst="rect">
              <a:avLst/>
            </a:prstGeom>
          </p:spPr>
          <p:txBody>
            <a:bodyPr lIns="0" tIns="0" rIns="0" bIns="0" rtlCol="0" anchor="t">
              <a:spAutoFit/>
            </a:bodyPr>
            <a:lstStyle/>
            <a:p>
              <a:pPr algn="ctr">
                <a:lnSpc>
                  <a:spcPts val="2248"/>
                </a:lnSpc>
              </a:pPr>
              <a:r>
                <a:rPr lang="en-US" sz="1605" spc="-70">
                  <a:solidFill>
                    <a:srgbClr val="141313"/>
                  </a:solidFill>
                  <a:latin typeface="Edo"/>
                </a:rPr>
                <a:t>HOSPITAL??</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5B6"/>
        </a:solidFill>
        <a:effectLst/>
      </p:bgPr>
    </p:bg>
    <p:spTree>
      <p:nvGrpSpPr>
        <p:cNvPr id="1" name=""/>
        <p:cNvGrpSpPr/>
        <p:nvPr/>
      </p:nvGrpSpPr>
      <p:grpSpPr>
        <a:xfrm>
          <a:off x="0" y="0"/>
          <a:ext cx="0" cy="0"/>
          <a:chOff x="0" y="0"/>
          <a:chExt cx="0" cy="0"/>
        </a:xfrm>
      </p:grpSpPr>
      <p:grpSp>
        <p:nvGrpSpPr>
          <p:cNvPr id="2" name="Group 2"/>
          <p:cNvGrpSpPr/>
          <p:nvPr/>
        </p:nvGrpSpPr>
        <p:grpSpPr>
          <a:xfrm>
            <a:off x="173797" y="177670"/>
            <a:ext cx="17940405" cy="9931660"/>
            <a:chOff x="0" y="0"/>
            <a:chExt cx="4725045" cy="2615746"/>
          </a:xfrm>
        </p:grpSpPr>
        <p:sp>
          <p:nvSpPr>
            <p:cNvPr id="3" name="Freeform 3"/>
            <p:cNvSpPr/>
            <p:nvPr/>
          </p:nvSpPr>
          <p:spPr>
            <a:xfrm>
              <a:off x="0" y="0"/>
              <a:ext cx="4725045" cy="2615746"/>
            </a:xfrm>
            <a:custGeom>
              <a:avLst/>
              <a:gdLst/>
              <a:ahLst/>
              <a:cxnLst/>
              <a:rect l="l" t="t" r="r" b="b"/>
              <a:pathLst>
                <a:path w="4725045" h="2615746">
                  <a:moveTo>
                    <a:pt x="22008" y="0"/>
                  </a:moveTo>
                  <a:lnTo>
                    <a:pt x="4703037" y="0"/>
                  </a:lnTo>
                  <a:cubicBezTo>
                    <a:pt x="4715192" y="0"/>
                    <a:pt x="4725045" y="9853"/>
                    <a:pt x="4725045" y="22008"/>
                  </a:cubicBezTo>
                  <a:lnTo>
                    <a:pt x="4725045" y="2593737"/>
                  </a:lnTo>
                  <a:cubicBezTo>
                    <a:pt x="4725045" y="2605892"/>
                    <a:pt x="4715192" y="2615746"/>
                    <a:pt x="4703037" y="2615746"/>
                  </a:cubicBezTo>
                  <a:lnTo>
                    <a:pt x="22008" y="2615746"/>
                  </a:lnTo>
                  <a:cubicBezTo>
                    <a:pt x="9853" y="2615746"/>
                    <a:pt x="0" y="2605892"/>
                    <a:pt x="0" y="2593737"/>
                  </a:cubicBezTo>
                  <a:lnTo>
                    <a:pt x="0" y="22008"/>
                  </a:lnTo>
                  <a:cubicBezTo>
                    <a:pt x="0" y="9853"/>
                    <a:pt x="9853" y="0"/>
                    <a:pt x="22008" y="0"/>
                  </a:cubicBezTo>
                  <a:close/>
                </a:path>
              </a:pathLst>
            </a:custGeom>
            <a:solidFill>
              <a:srgbClr val="FCFFFF">
                <a:alpha val="73725"/>
              </a:srgbClr>
            </a:solidFill>
            <a:ln w="28575" cap="rnd">
              <a:solidFill>
                <a:srgbClr val="000000">
                  <a:alpha val="73725"/>
                </a:srgbClr>
              </a:solidFill>
              <a:prstDash val="solid"/>
              <a:round/>
            </a:ln>
          </p:spPr>
        </p:sp>
        <p:sp>
          <p:nvSpPr>
            <p:cNvPr id="4" name="TextBox 4"/>
            <p:cNvSpPr txBox="1"/>
            <p:nvPr/>
          </p:nvSpPr>
          <p:spPr>
            <a:xfrm>
              <a:off x="0" y="-38100"/>
              <a:ext cx="4725045" cy="2653846"/>
            </a:xfrm>
            <a:prstGeom prst="rect">
              <a:avLst/>
            </a:prstGeom>
          </p:spPr>
          <p:txBody>
            <a:bodyPr lIns="50800" tIns="50800" rIns="50800" bIns="50800" rtlCol="0" anchor="ctr"/>
            <a:lstStyle/>
            <a:p>
              <a:pPr algn="ctr">
                <a:lnSpc>
                  <a:spcPts val="2660"/>
                </a:lnSpc>
              </a:pPr>
              <a:endParaRPr/>
            </a:p>
          </p:txBody>
        </p:sp>
      </p:grpSp>
      <p:grpSp>
        <p:nvGrpSpPr>
          <p:cNvPr id="5" name="Group 5"/>
          <p:cNvGrpSpPr/>
          <p:nvPr/>
        </p:nvGrpSpPr>
        <p:grpSpPr>
          <a:xfrm rot="-5400000">
            <a:off x="6024357" y="-5308048"/>
            <a:ext cx="1023523" cy="12702461"/>
            <a:chOff x="0" y="0"/>
            <a:chExt cx="269570" cy="3345504"/>
          </a:xfrm>
        </p:grpSpPr>
        <p:sp>
          <p:nvSpPr>
            <p:cNvPr id="6" name="Freeform 6"/>
            <p:cNvSpPr/>
            <p:nvPr/>
          </p:nvSpPr>
          <p:spPr>
            <a:xfrm>
              <a:off x="0" y="0"/>
              <a:ext cx="269570" cy="3345504"/>
            </a:xfrm>
            <a:custGeom>
              <a:avLst/>
              <a:gdLst/>
              <a:ahLst/>
              <a:cxnLst/>
              <a:rect l="l" t="t" r="r" b="b"/>
              <a:pathLst>
                <a:path w="269570" h="3345504">
                  <a:moveTo>
                    <a:pt x="89905" y="3326435"/>
                  </a:moveTo>
                  <a:cubicBezTo>
                    <a:pt x="103725" y="3337949"/>
                    <a:pt x="119437" y="3345504"/>
                    <a:pt x="134858" y="3345504"/>
                  </a:cubicBezTo>
                  <a:cubicBezTo>
                    <a:pt x="150279" y="3345504"/>
                    <a:pt x="165117" y="3339027"/>
                    <a:pt x="178792" y="3327513"/>
                  </a:cubicBezTo>
                  <a:cubicBezTo>
                    <a:pt x="179083" y="3327154"/>
                    <a:pt x="179374" y="3327154"/>
                    <a:pt x="179665" y="3326794"/>
                  </a:cubicBezTo>
                  <a:cubicBezTo>
                    <a:pt x="231018" y="3280739"/>
                    <a:pt x="268843" y="3159125"/>
                    <a:pt x="269570" y="2960744"/>
                  </a:cubicBezTo>
                  <a:lnTo>
                    <a:pt x="269570" y="24583"/>
                  </a:lnTo>
                  <a:cubicBezTo>
                    <a:pt x="269570" y="11006"/>
                    <a:pt x="258564" y="0"/>
                    <a:pt x="244987" y="0"/>
                  </a:cubicBezTo>
                  <a:lnTo>
                    <a:pt x="24583" y="0"/>
                  </a:lnTo>
                  <a:cubicBezTo>
                    <a:pt x="11006" y="0"/>
                    <a:pt x="0" y="11006"/>
                    <a:pt x="0" y="24583"/>
                  </a:cubicBezTo>
                  <a:lnTo>
                    <a:pt x="0" y="2958546"/>
                  </a:lnTo>
                  <a:cubicBezTo>
                    <a:pt x="727" y="3159844"/>
                    <a:pt x="37970" y="3281459"/>
                    <a:pt x="89905" y="3326435"/>
                  </a:cubicBezTo>
                  <a:lnTo>
                    <a:pt x="89905" y="3326435"/>
                  </a:lnTo>
                  <a:close/>
                </a:path>
              </a:pathLst>
            </a:custGeom>
            <a:solidFill>
              <a:srgbClr val="020202">
                <a:alpha val="74902"/>
              </a:srgbClr>
            </a:solidFill>
          </p:spPr>
        </p:sp>
        <p:sp>
          <p:nvSpPr>
            <p:cNvPr id="7" name="TextBox 7"/>
            <p:cNvSpPr txBox="1"/>
            <p:nvPr/>
          </p:nvSpPr>
          <p:spPr>
            <a:xfrm>
              <a:off x="0" y="-28575"/>
              <a:ext cx="269570" cy="3247079"/>
            </a:xfrm>
            <a:prstGeom prst="rect">
              <a:avLst/>
            </a:prstGeom>
          </p:spPr>
          <p:txBody>
            <a:bodyPr lIns="50800" tIns="50800" rIns="50800" bIns="50800" rtlCol="0" anchor="ctr"/>
            <a:lstStyle/>
            <a:p>
              <a:pPr algn="ctr">
                <a:lnSpc>
                  <a:spcPts val="2660"/>
                </a:lnSpc>
              </a:pPr>
              <a:endParaRPr/>
            </a:p>
          </p:txBody>
        </p:sp>
      </p:grpSp>
      <p:sp>
        <p:nvSpPr>
          <p:cNvPr id="8" name="Freeform 8"/>
          <p:cNvSpPr/>
          <p:nvPr/>
        </p:nvSpPr>
        <p:spPr>
          <a:xfrm>
            <a:off x="680424" y="1883272"/>
            <a:ext cx="857760" cy="977508"/>
          </a:xfrm>
          <a:custGeom>
            <a:avLst/>
            <a:gdLst/>
            <a:ahLst/>
            <a:cxnLst/>
            <a:rect l="l" t="t" r="r" b="b"/>
            <a:pathLst>
              <a:path w="977508" h="977508">
                <a:moveTo>
                  <a:pt x="0" y="0"/>
                </a:moveTo>
                <a:lnTo>
                  <a:pt x="977508" y="0"/>
                </a:lnTo>
                <a:lnTo>
                  <a:pt x="977508" y="977509"/>
                </a:lnTo>
                <a:lnTo>
                  <a:pt x="0" y="977509"/>
                </a:lnTo>
                <a:lnTo>
                  <a:pt x="0" y="0"/>
                </a:lnTo>
                <a:close/>
              </a:path>
            </a:pathLst>
          </a:custGeom>
          <a:blipFill>
            <a:blip r:embed="rId2"/>
            <a:stretch>
              <a:fillRect/>
            </a:stretch>
          </a:blipFill>
        </p:spPr>
      </p:sp>
      <p:sp>
        <p:nvSpPr>
          <p:cNvPr id="9" name="Freeform 9"/>
          <p:cNvSpPr/>
          <p:nvPr/>
        </p:nvSpPr>
        <p:spPr>
          <a:xfrm>
            <a:off x="560657" y="5844019"/>
            <a:ext cx="886853" cy="886853"/>
          </a:xfrm>
          <a:custGeom>
            <a:avLst/>
            <a:gdLst/>
            <a:ahLst/>
            <a:cxnLst/>
            <a:rect l="l" t="t" r="r" b="b"/>
            <a:pathLst>
              <a:path w="886853" h="886853">
                <a:moveTo>
                  <a:pt x="0" y="0"/>
                </a:moveTo>
                <a:lnTo>
                  <a:pt x="886853" y="0"/>
                </a:lnTo>
                <a:lnTo>
                  <a:pt x="886853" y="886853"/>
                </a:lnTo>
                <a:lnTo>
                  <a:pt x="0" y="8868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605937" y="3658777"/>
            <a:ext cx="857760" cy="1025186"/>
          </a:xfrm>
          <a:custGeom>
            <a:avLst/>
            <a:gdLst/>
            <a:ahLst/>
            <a:cxnLst/>
            <a:rect l="l" t="t" r="r" b="b"/>
            <a:pathLst>
              <a:path w="857760" h="1025186">
                <a:moveTo>
                  <a:pt x="0" y="0"/>
                </a:moveTo>
                <a:lnTo>
                  <a:pt x="857761" y="0"/>
                </a:lnTo>
                <a:lnTo>
                  <a:pt x="857761" y="1025186"/>
                </a:lnTo>
                <a:lnTo>
                  <a:pt x="0" y="1025186"/>
                </a:lnTo>
                <a:lnTo>
                  <a:pt x="0" y="0"/>
                </a:lnTo>
                <a:close/>
              </a:path>
            </a:pathLst>
          </a:custGeom>
          <a:blipFill>
            <a:blip r:embed="rId5"/>
            <a:stretch>
              <a:fillRect l="-9759" r="-9759"/>
            </a:stretch>
          </a:blipFill>
        </p:spPr>
      </p:sp>
      <p:grpSp>
        <p:nvGrpSpPr>
          <p:cNvPr id="11" name="Group 11"/>
          <p:cNvGrpSpPr/>
          <p:nvPr/>
        </p:nvGrpSpPr>
        <p:grpSpPr>
          <a:xfrm>
            <a:off x="544942" y="7693646"/>
            <a:ext cx="6221833" cy="1987588"/>
            <a:chOff x="0" y="-76200"/>
            <a:chExt cx="8295778" cy="2650117"/>
          </a:xfrm>
        </p:grpSpPr>
        <p:sp>
          <p:nvSpPr>
            <p:cNvPr id="12" name="Freeform 12"/>
            <p:cNvSpPr/>
            <p:nvPr/>
          </p:nvSpPr>
          <p:spPr>
            <a:xfrm>
              <a:off x="0" y="0"/>
              <a:ext cx="1289096" cy="1289096"/>
            </a:xfrm>
            <a:custGeom>
              <a:avLst/>
              <a:gdLst/>
              <a:ahLst/>
              <a:cxnLst/>
              <a:rect l="l" t="t" r="r" b="b"/>
              <a:pathLst>
                <a:path w="1289096" h="1289096">
                  <a:moveTo>
                    <a:pt x="0" y="0"/>
                  </a:moveTo>
                  <a:lnTo>
                    <a:pt x="1289096" y="0"/>
                  </a:lnTo>
                  <a:lnTo>
                    <a:pt x="1289096" y="1289096"/>
                  </a:lnTo>
                  <a:lnTo>
                    <a:pt x="0" y="1289096"/>
                  </a:lnTo>
                  <a:lnTo>
                    <a:pt x="0" y="0"/>
                  </a:lnTo>
                  <a:close/>
                </a:path>
              </a:pathLst>
            </a:custGeom>
            <a:blipFill>
              <a:blip r:embed="rId6"/>
              <a:stretch>
                <a:fillRect/>
              </a:stretch>
            </a:blipFill>
          </p:spPr>
        </p:sp>
        <p:sp>
          <p:nvSpPr>
            <p:cNvPr id="13" name="TextBox 13"/>
            <p:cNvSpPr txBox="1"/>
            <p:nvPr/>
          </p:nvSpPr>
          <p:spPr>
            <a:xfrm>
              <a:off x="1550111" y="-76200"/>
              <a:ext cx="6745667" cy="563879"/>
            </a:xfrm>
            <a:prstGeom prst="rect">
              <a:avLst/>
            </a:prstGeom>
          </p:spPr>
          <p:txBody>
            <a:bodyPr lIns="0" tIns="0" rIns="0" bIns="0" rtlCol="0" anchor="t">
              <a:spAutoFit/>
            </a:bodyPr>
            <a:lstStyle/>
            <a:p>
              <a:pPr>
                <a:lnSpc>
                  <a:spcPts val="3600"/>
                </a:lnSpc>
              </a:pPr>
              <a:r>
                <a:rPr lang="en-US" sz="2400">
                  <a:solidFill>
                    <a:srgbClr val="000000"/>
                  </a:solidFill>
                  <a:latin typeface="TT Norms Bold"/>
                </a:rPr>
                <a:t>VOICE ACTIVATION</a:t>
              </a:r>
            </a:p>
          </p:txBody>
        </p:sp>
        <p:sp>
          <p:nvSpPr>
            <p:cNvPr id="14" name="TextBox 14"/>
            <p:cNvSpPr txBox="1"/>
            <p:nvPr/>
          </p:nvSpPr>
          <p:spPr>
            <a:xfrm>
              <a:off x="1783956" y="414352"/>
              <a:ext cx="5239206" cy="2159565"/>
            </a:xfrm>
            <a:prstGeom prst="rect">
              <a:avLst/>
            </a:prstGeom>
          </p:spPr>
          <p:txBody>
            <a:bodyPr lIns="0" tIns="0" rIns="0" bIns="0" rtlCol="0" anchor="t">
              <a:spAutoFit/>
            </a:bodyPr>
            <a:lstStyle/>
            <a:p>
              <a:pPr>
                <a:lnSpc>
                  <a:spcPts val="3150"/>
                </a:lnSpc>
              </a:pPr>
              <a:r>
                <a:rPr lang="en-US" sz="2100" spc="-10" dirty="0">
                  <a:solidFill>
                    <a:srgbClr val="545454"/>
                  </a:solidFill>
                  <a:latin typeface="TT Norms"/>
                </a:rPr>
                <a:t>Providing the differently abled people to easily access the features of the app by voice commands.</a:t>
              </a:r>
            </a:p>
          </p:txBody>
        </p:sp>
      </p:grpSp>
      <p:grpSp>
        <p:nvGrpSpPr>
          <p:cNvPr id="15" name="Group 15"/>
          <p:cNvGrpSpPr/>
          <p:nvPr/>
        </p:nvGrpSpPr>
        <p:grpSpPr>
          <a:xfrm>
            <a:off x="11333083" y="3618981"/>
            <a:ext cx="6193706" cy="1582208"/>
            <a:chOff x="0" y="-76200"/>
            <a:chExt cx="8258274" cy="2109610"/>
          </a:xfrm>
        </p:grpSpPr>
        <p:sp>
          <p:nvSpPr>
            <p:cNvPr id="16" name="TextBox 16"/>
            <p:cNvSpPr txBox="1"/>
            <p:nvPr/>
          </p:nvSpPr>
          <p:spPr>
            <a:xfrm>
              <a:off x="1512607" y="-76200"/>
              <a:ext cx="6745667" cy="563879"/>
            </a:xfrm>
            <a:prstGeom prst="rect">
              <a:avLst/>
            </a:prstGeom>
          </p:spPr>
          <p:txBody>
            <a:bodyPr lIns="0" tIns="0" rIns="0" bIns="0" rtlCol="0" anchor="t">
              <a:spAutoFit/>
            </a:bodyPr>
            <a:lstStyle/>
            <a:p>
              <a:pPr>
                <a:lnSpc>
                  <a:spcPts val="3600"/>
                </a:lnSpc>
              </a:pPr>
              <a:r>
                <a:rPr lang="en-US" sz="2400" dirty="0">
                  <a:solidFill>
                    <a:srgbClr val="000000"/>
                  </a:solidFill>
                  <a:latin typeface="TT Norms Bold"/>
                </a:rPr>
                <a:t>NEARBY SAFE PLACES</a:t>
              </a:r>
            </a:p>
          </p:txBody>
        </p:sp>
        <p:sp>
          <p:nvSpPr>
            <p:cNvPr id="17" name="Freeform 17"/>
            <p:cNvSpPr/>
            <p:nvPr/>
          </p:nvSpPr>
          <p:spPr>
            <a:xfrm>
              <a:off x="0" y="0"/>
              <a:ext cx="1366915" cy="1394720"/>
            </a:xfrm>
            <a:custGeom>
              <a:avLst/>
              <a:gdLst/>
              <a:ahLst/>
              <a:cxnLst/>
              <a:rect l="l" t="t" r="r" b="b"/>
              <a:pathLst>
                <a:path w="1366915" h="1394720">
                  <a:moveTo>
                    <a:pt x="0" y="0"/>
                  </a:moveTo>
                  <a:lnTo>
                    <a:pt x="1366915" y="0"/>
                  </a:lnTo>
                  <a:lnTo>
                    <a:pt x="1366915" y="1394720"/>
                  </a:lnTo>
                  <a:lnTo>
                    <a:pt x="0" y="1394720"/>
                  </a:lnTo>
                  <a:lnTo>
                    <a:pt x="0" y="0"/>
                  </a:lnTo>
                  <a:close/>
                </a:path>
              </a:pathLst>
            </a:custGeom>
            <a:blipFill>
              <a:blip r:embed="rId7"/>
              <a:stretch>
                <a:fillRect l="-1017" r="-1017"/>
              </a:stretch>
            </a:blipFill>
          </p:spPr>
        </p:sp>
        <p:sp>
          <p:nvSpPr>
            <p:cNvPr id="18" name="TextBox 18"/>
            <p:cNvSpPr txBox="1"/>
            <p:nvPr/>
          </p:nvSpPr>
          <p:spPr>
            <a:xfrm>
              <a:off x="1951115" y="421004"/>
              <a:ext cx="5239206" cy="1612406"/>
            </a:xfrm>
            <a:prstGeom prst="rect">
              <a:avLst/>
            </a:prstGeom>
          </p:spPr>
          <p:txBody>
            <a:bodyPr lIns="0" tIns="0" rIns="0" bIns="0" rtlCol="0" anchor="t">
              <a:spAutoFit/>
            </a:bodyPr>
            <a:lstStyle/>
            <a:p>
              <a:pPr>
                <a:lnSpc>
                  <a:spcPts val="3150"/>
                </a:lnSpc>
              </a:pPr>
              <a:r>
                <a:rPr lang="en-US" sz="2100" spc="-10" dirty="0">
                  <a:solidFill>
                    <a:srgbClr val="545454"/>
                  </a:solidFill>
                  <a:latin typeface="TT Norms"/>
                </a:rPr>
                <a:t>Check all nearby police stations , hospitals , pharmacies , bus stops in an unknown location.</a:t>
              </a:r>
            </a:p>
          </p:txBody>
        </p:sp>
      </p:grpSp>
      <p:grpSp>
        <p:nvGrpSpPr>
          <p:cNvPr id="19" name="Group 19"/>
          <p:cNvGrpSpPr/>
          <p:nvPr/>
        </p:nvGrpSpPr>
        <p:grpSpPr>
          <a:xfrm>
            <a:off x="11333083" y="5844019"/>
            <a:ext cx="6221833" cy="1173054"/>
            <a:chOff x="0" y="0"/>
            <a:chExt cx="8295778" cy="1564072"/>
          </a:xfrm>
        </p:grpSpPr>
        <p:sp>
          <p:nvSpPr>
            <p:cNvPr id="20" name="Freeform 20"/>
            <p:cNvSpPr/>
            <p:nvPr/>
          </p:nvSpPr>
          <p:spPr>
            <a:xfrm>
              <a:off x="0" y="0"/>
              <a:ext cx="1366915" cy="1366915"/>
            </a:xfrm>
            <a:custGeom>
              <a:avLst/>
              <a:gdLst/>
              <a:ahLst/>
              <a:cxnLst/>
              <a:rect l="l" t="t" r="r" b="b"/>
              <a:pathLst>
                <a:path w="1366915" h="1366915">
                  <a:moveTo>
                    <a:pt x="0" y="0"/>
                  </a:moveTo>
                  <a:lnTo>
                    <a:pt x="1366915" y="0"/>
                  </a:lnTo>
                  <a:lnTo>
                    <a:pt x="1366915" y="1366915"/>
                  </a:lnTo>
                  <a:lnTo>
                    <a:pt x="0" y="1366915"/>
                  </a:lnTo>
                  <a:lnTo>
                    <a:pt x="0" y="0"/>
                  </a:lnTo>
                  <a:close/>
                </a:path>
              </a:pathLst>
            </a:custGeom>
            <a:blipFill>
              <a:blip r:embed="rId8"/>
              <a:stretch>
                <a:fillRect/>
              </a:stretch>
            </a:blipFill>
          </p:spPr>
        </p:sp>
        <p:sp>
          <p:nvSpPr>
            <p:cNvPr id="21" name="TextBox 21"/>
            <p:cNvSpPr txBox="1"/>
            <p:nvPr/>
          </p:nvSpPr>
          <p:spPr>
            <a:xfrm>
              <a:off x="1550111" y="1619"/>
              <a:ext cx="6745667" cy="563879"/>
            </a:xfrm>
            <a:prstGeom prst="rect">
              <a:avLst/>
            </a:prstGeom>
          </p:spPr>
          <p:txBody>
            <a:bodyPr lIns="0" tIns="0" rIns="0" bIns="0" rtlCol="0" anchor="t">
              <a:spAutoFit/>
            </a:bodyPr>
            <a:lstStyle/>
            <a:p>
              <a:pPr>
                <a:lnSpc>
                  <a:spcPts val="3600"/>
                </a:lnSpc>
              </a:pPr>
              <a:r>
                <a:rPr lang="en-US" sz="2400">
                  <a:solidFill>
                    <a:srgbClr val="000000"/>
                  </a:solidFill>
                  <a:latin typeface="TT Norms Bold"/>
                </a:rPr>
                <a:t>FAKE CALL</a:t>
              </a:r>
            </a:p>
          </p:txBody>
        </p:sp>
        <p:sp>
          <p:nvSpPr>
            <p:cNvPr id="22" name="TextBox 22"/>
            <p:cNvSpPr txBox="1"/>
            <p:nvPr/>
          </p:nvSpPr>
          <p:spPr>
            <a:xfrm>
              <a:off x="1988619" y="498823"/>
              <a:ext cx="5239206" cy="1065249"/>
            </a:xfrm>
            <a:prstGeom prst="rect">
              <a:avLst/>
            </a:prstGeom>
          </p:spPr>
          <p:txBody>
            <a:bodyPr lIns="0" tIns="0" rIns="0" bIns="0" rtlCol="0" anchor="t">
              <a:spAutoFit/>
            </a:bodyPr>
            <a:lstStyle/>
            <a:p>
              <a:pPr>
                <a:lnSpc>
                  <a:spcPts val="3150"/>
                </a:lnSpc>
              </a:pPr>
              <a:r>
                <a:rPr lang="en-US" sz="2100" spc="-10" dirty="0">
                  <a:solidFill>
                    <a:srgbClr val="545454"/>
                  </a:solidFill>
                  <a:latin typeface="TT Norms"/>
                </a:rPr>
                <a:t>Get a call to pull yourself out of an uncomfortable situation.</a:t>
              </a:r>
            </a:p>
          </p:txBody>
        </p:sp>
      </p:grpSp>
      <p:grpSp>
        <p:nvGrpSpPr>
          <p:cNvPr id="23" name="Group 23"/>
          <p:cNvGrpSpPr/>
          <p:nvPr/>
        </p:nvGrpSpPr>
        <p:grpSpPr>
          <a:xfrm>
            <a:off x="11237314" y="1769095"/>
            <a:ext cx="6193706" cy="1247460"/>
            <a:chOff x="0" y="0"/>
            <a:chExt cx="8258274" cy="1663280"/>
          </a:xfrm>
        </p:grpSpPr>
        <p:sp>
          <p:nvSpPr>
            <p:cNvPr id="24" name="Freeform 24"/>
            <p:cNvSpPr/>
            <p:nvPr/>
          </p:nvSpPr>
          <p:spPr>
            <a:xfrm>
              <a:off x="0" y="0"/>
              <a:ext cx="1329412" cy="1329412"/>
            </a:xfrm>
            <a:custGeom>
              <a:avLst/>
              <a:gdLst/>
              <a:ahLst/>
              <a:cxnLst/>
              <a:rect l="l" t="t" r="r" b="b"/>
              <a:pathLst>
                <a:path w="1329412" h="1329412">
                  <a:moveTo>
                    <a:pt x="0" y="0"/>
                  </a:moveTo>
                  <a:lnTo>
                    <a:pt x="1329412" y="0"/>
                  </a:lnTo>
                  <a:lnTo>
                    <a:pt x="1329412" y="1329412"/>
                  </a:lnTo>
                  <a:lnTo>
                    <a:pt x="0" y="1329412"/>
                  </a:lnTo>
                  <a:lnTo>
                    <a:pt x="0" y="0"/>
                  </a:lnTo>
                  <a:close/>
                </a:path>
              </a:pathLst>
            </a:custGeom>
            <a:blipFill>
              <a:blip r:embed="rId9"/>
              <a:stretch>
                <a:fillRect/>
              </a:stretch>
            </a:blipFill>
          </p:spPr>
        </p:sp>
        <p:sp>
          <p:nvSpPr>
            <p:cNvPr id="25" name="TextBox 25"/>
            <p:cNvSpPr txBox="1"/>
            <p:nvPr/>
          </p:nvSpPr>
          <p:spPr>
            <a:xfrm>
              <a:off x="1512607" y="100827"/>
              <a:ext cx="6745667" cy="563879"/>
            </a:xfrm>
            <a:prstGeom prst="rect">
              <a:avLst/>
            </a:prstGeom>
          </p:spPr>
          <p:txBody>
            <a:bodyPr lIns="0" tIns="0" rIns="0" bIns="0" rtlCol="0" anchor="t">
              <a:spAutoFit/>
            </a:bodyPr>
            <a:lstStyle/>
            <a:p>
              <a:pPr>
                <a:lnSpc>
                  <a:spcPts val="3600"/>
                </a:lnSpc>
              </a:pPr>
              <a:r>
                <a:rPr lang="en-US" sz="2400">
                  <a:solidFill>
                    <a:srgbClr val="000000"/>
                  </a:solidFill>
                  <a:latin typeface="TT Norms Bold"/>
                </a:rPr>
                <a:t>EMERGENCY HELPLINES</a:t>
              </a:r>
            </a:p>
          </p:txBody>
        </p:sp>
        <p:sp>
          <p:nvSpPr>
            <p:cNvPr id="26" name="TextBox 26"/>
            <p:cNvSpPr txBox="1"/>
            <p:nvPr/>
          </p:nvSpPr>
          <p:spPr>
            <a:xfrm>
              <a:off x="1951115" y="598031"/>
              <a:ext cx="5239206" cy="1026793"/>
            </a:xfrm>
            <a:prstGeom prst="rect">
              <a:avLst/>
            </a:prstGeom>
          </p:spPr>
          <p:txBody>
            <a:bodyPr lIns="0" tIns="0" rIns="0" bIns="0" rtlCol="0" anchor="t">
              <a:spAutoFit/>
            </a:bodyPr>
            <a:lstStyle/>
            <a:p>
              <a:pPr>
                <a:lnSpc>
                  <a:spcPts val="3150"/>
                </a:lnSpc>
              </a:pPr>
              <a:r>
                <a:rPr lang="en-US" sz="2100" spc="-10">
                  <a:solidFill>
                    <a:srgbClr val="545454"/>
                  </a:solidFill>
                  <a:latin typeface="TT Norms"/>
                </a:rPr>
                <a:t>Call Police , Ambulance , National Emergency Helpline </a:t>
              </a:r>
            </a:p>
          </p:txBody>
        </p:sp>
        <p:sp>
          <p:nvSpPr>
            <p:cNvPr id="27" name="TextBox 27"/>
            <p:cNvSpPr txBox="1"/>
            <p:nvPr/>
          </p:nvSpPr>
          <p:spPr>
            <a:xfrm>
              <a:off x="1512607" y="100827"/>
              <a:ext cx="6745667" cy="563879"/>
            </a:xfrm>
            <a:prstGeom prst="rect">
              <a:avLst/>
            </a:prstGeom>
          </p:spPr>
          <p:txBody>
            <a:bodyPr lIns="0" tIns="0" rIns="0" bIns="0" rtlCol="0" anchor="t">
              <a:spAutoFit/>
            </a:bodyPr>
            <a:lstStyle/>
            <a:p>
              <a:pPr>
                <a:lnSpc>
                  <a:spcPts val="3600"/>
                </a:lnSpc>
              </a:pPr>
              <a:r>
                <a:rPr lang="en-US" sz="2400">
                  <a:solidFill>
                    <a:srgbClr val="000000"/>
                  </a:solidFill>
                  <a:latin typeface="TT Norms Bold"/>
                </a:rPr>
                <a:t>EMERGENCY HELPLINES</a:t>
              </a:r>
            </a:p>
          </p:txBody>
        </p:sp>
        <p:sp>
          <p:nvSpPr>
            <p:cNvPr id="28" name="TextBox 28"/>
            <p:cNvSpPr txBox="1"/>
            <p:nvPr/>
          </p:nvSpPr>
          <p:spPr>
            <a:xfrm>
              <a:off x="1951115" y="598031"/>
              <a:ext cx="5239206" cy="1065249"/>
            </a:xfrm>
            <a:prstGeom prst="rect">
              <a:avLst/>
            </a:prstGeom>
          </p:spPr>
          <p:txBody>
            <a:bodyPr lIns="0" tIns="0" rIns="0" bIns="0" rtlCol="0" anchor="t">
              <a:spAutoFit/>
            </a:bodyPr>
            <a:lstStyle/>
            <a:p>
              <a:pPr>
                <a:lnSpc>
                  <a:spcPts val="3150"/>
                </a:lnSpc>
              </a:pPr>
              <a:r>
                <a:rPr lang="en-US" sz="2100" spc="-10" dirty="0">
                  <a:solidFill>
                    <a:srgbClr val="545454"/>
                  </a:solidFill>
                  <a:latin typeface="TT Norms"/>
                </a:rPr>
                <a:t>Call Police , Ambulance , National Emergency Helpline .</a:t>
              </a:r>
            </a:p>
          </p:txBody>
        </p:sp>
      </p:grpSp>
      <p:grpSp>
        <p:nvGrpSpPr>
          <p:cNvPr id="29" name="Group 29"/>
          <p:cNvGrpSpPr/>
          <p:nvPr/>
        </p:nvGrpSpPr>
        <p:grpSpPr>
          <a:xfrm>
            <a:off x="11333083" y="7885925"/>
            <a:ext cx="6221833" cy="1624416"/>
            <a:chOff x="0" y="0"/>
            <a:chExt cx="8295778" cy="2165887"/>
          </a:xfrm>
        </p:grpSpPr>
        <p:sp>
          <p:nvSpPr>
            <p:cNvPr id="30" name="Freeform 30"/>
            <p:cNvSpPr/>
            <p:nvPr/>
          </p:nvSpPr>
          <p:spPr>
            <a:xfrm>
              <a:off x="0" y="0"/>
              <a:ext cx="1366915" cy="1366915"/>
            </a:xfrm>
            <a:custGeom>
              <a:avLst/>
              <a:gdLst/>
              <a:ahLst/>
              <a:cxnLst/>
              <a:rect l="l" t="t" r="r" b="b"/>
              <a:pathLst>
                <a:path w="1366915" h="1366915">
                  <a:moveTo>
                    <a:pt x="0" y="0"/>
                  </a:moveTo>
                  <a:lnTo>
                    <a:pt x="1366915" y="0"/>
                  </a:lnTo>
                  <a:lnTo>
                    <a:pt x="1366915" y="1366915"/>
                  </a:lnTo>
                  <a:lnTo>
                    <a:pt x="0" y="1366915"/>
                  </a:lnTo>
                  <a:lnTo>
                    <a:pt x="0" y="0"/>
                  </a:lnTo>
                  <a:close/>
                </a:path>
              </a:pathLst>
            </a:custGeom>
            <a:blipFill>
              <a:blip r:embed="rId10"/>
              <a:stretch>
                <a:fillRect/>
              </a:stretch>
            </a:blipFill>
          </p:spPr>
        </p:sp>
        <p:sp>
          <p:nvSpPr>
            <p:cNvPr id="31" name="TextBox 31"/>
            <p:cNvSpPr txBox="1"/>
            <p:nvPr/>
          </p:nvSpPr>
          <p:spPr>
            <a:xfrm>
              <a:off x="1550111" y="56277"/>
              <a:ext cx="6745667" cy="563879"/>
            </a:xfrm>
            <a:prstGeom prst="rect">
              <a:avLst/>
            </a:prstGeom>
          </p:spPr>
          <p:txBody>
            <a:bodyPr lIns="0" tIns="0" rIns="0" bIns="0" rtlCol="0" anchor="t">
              <a:spAutoFit/>
            </a:bodyPr>
            <a:lstStyle/>
            <a:p>
              <a:pPr>
                <a:lnSpc>
                  <a:spcPts val="3600"/>
                </a:lnSpc>
              </a:pPr>
              <a:r>
                <a:rPr lang="en-US" sz="2400">
                  <a:solidFill>
                    <a:srgbClr val="000000"/>
                  </a:solidFill>
                  <a:latin typeface="TT Norms Bold"/>
                </a:rPr>
                <a:t>BUY SAFETY PRODUCTS</a:t>
              </a:r>
            </a:p>
          </p:txBody>
        </p:sp>
        <p:sp>
          <p:nvSpPr>
            <p:cNvPr id="32" name="TextBox 32"/>
            <p:cNvSpPr txBox="1"/>
            <p:nvPr/>
          </p:nvSpPr>
          <p:spPr>
            <a:xfrm>
              <a:off x="1988619" y="553481"/>
              <a:ext cx="5239206" cy="1612406"/>
            </a:xfrm>
            <a:prstGeom prst="rect">
              <a:avLst/>
            </a:prstGeom>
          </p:spPr>
          <p:txBody>
            <a:bodyPr lIns="0" tIns="0" rIns="0" bIns="0" rtlCol="0" anchor="t">
              <a:spAutoFit/>
            </a:bodyPr>
            <a:lstStyle/>
            <a:p>
              <a:pPr>
                <a:lnSpc>
                  <a:spcPts val="3150"/>
                </a:lnSpc>
              </a:pPr>
              <a:r>
                <a:rPr lang="en-US" sz="2100" spc="-10" dirty="0">
                  <a:solidFill>
                    <a:srgbClr val="545454"/>
                  </a:solidFill>
                  <a:latin typeface="TT Norms"/>
                </a:rPr>
                <a:t>A website to allow women shop for products required for their safety.</a:t>
              </a:r>
            </a:p>
          </p:txBody>
        </p:sp>
      </p:grpSp>
      <p:grpSp>
        <p:nvGrpSpPr>
          <p:cNvPr id="33" name="Group 33"/>
          <p:cNvGrpSpPr>
            <a:grpSpLocks noChangeAspect="1"/>
          </p:cNvGrpSpPr>
          <p:nvPr/>
        </p:nvGrpSpPr>
        <p:grpSpPr>
          <a:xfrm>
            <a:off x="6535258" y="1769095"/>
            <a:ext cx="3929404" cy="7775000"/>
            <a:chOff x="0" y="0"/>
            <a:chExt cx="2620010" cy="5184140"/>
          </a:xfrm>
        </p:grpSpPr>
        <p:sp>
          <p:nvSpPr>
            <p:cNvPr id="34" name="Freeform 3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5" name="Freeform 3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t="-2579" b="-309"/>
              </a:stretch>
            </a:blipFill>
          </p:spPr>
        </p:sp>
        <p:sp>
          <p:nvSpPr>
            <p:cNvPr id="36" name="Freeform 3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7" name="Freeform 3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8" name="Freeform 3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9" name="Freeform 3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40" name="Freeform 4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41" name="Freeform 4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42" name="Freeform 4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43" name="Freeform 43"/>
          <p:cNvSpPr/>
          <p:nvPr/>
        </p:nvSpPr>
        <p:spPr>
          <a:xfrm>
            <a:off x="343596" y="531420"/>
            <a:ext cx="1046140" cy="978140"/>
          </a:xfrm>
          <a:custGeom>
            <a:avLst/>
            <a:gdLst/>
            <a:ahLst/>
            <a:cxnLst/>
            <a:rect l="l" t="t" r="r" b="b"/>
            <a:pathLst>
              <a:path w="1046140" h="978140">
                <a:moveTo>
                  <a:pt x="0" y="0"/>
                </a:moveTo>
                <a:lnTo>
                  <a:pt x="1046140" y="0"/>
                </a:lnTo>
                <a:lnTo>
                  <a:pt x="1046140" y="978141"/>
                </a:lnTo>
                <a:lnTo>
                  <a:pt x="0" y="9781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4" name="TextBox 44"/>
          <p:cNvSpPr txBox="1"/>
          <p:nvPr/>
        </p:nvSpPr>
        <p:spPr>
          <a:xfrm>
            <a:off x="1578115" y="655245"/>
            <a:ext cx="10798596" cy="848360"/>
          </a:xfrm>
          <a:prstGeom prst="rect">
            <a:avLst/>
          </a:prstGeom>
        </p:spPr>
        <p:txBody>
          <a:bodyPr lIns="0" tIns="0" rIns="0" bIns="0" rtlCol="0" anchor="t">
            <a:spAutoFit/>
          </a:bodyPr>
          <a:lstStyle/>
          <a:p>
            <a:pPr>
              <a:lnSpc>
                <a:spcPts val="6399"/>
              </a:lnSpc>
            </a:pPr>
            <a:r>
              <a:rPr lang="en-US" sz="6399" spc="-319">
                <a:solidFill>
                  <a:srgbClr val="F3D339"/>
                </a:solidFill>
                <a:latin typeface="TT Norms Bold"/>
              </a:rPr>
              <a:t>DIVA  GUARD</a:t>
            </a:r>
            <a:r>
              <a:rPr lang="en-US" sz="6399" spc="-319">
                <a:solidFill>
                  <a:srgbClr val="FFFFFE"/>
                </a:solidFill>
                <a:latin typeface="TT Norms Bold"/>
              </a:rPr>
              <a:t>  AS  A  </a:t>
            </a:r>
            <a:r>
              <a:rPr lang="en-US" sz="6399" spc="-319">
                <a:solidFill>
                  <a:srgbClr val="F3D339"/>
                </a:solidFill>
                <a:latin typeface="TT Norms Bold"/>
              </a:rPr>
              <a:t>SHIELD </a:t>
            </a:r>
            <a:r>
              <a:rPr lang="en-US" sz="6399" spc="-319">
                <a:solidFill>
                  <a:srgbClr val="FFFFFE"/>
                </a:solidFill>
                <a:latin typeface="TT Norms Bold"/>
              </a:rPr>
              <a:t>!!</a:t>
            </a:r>
          </a:p>
        </p:txBody>
      </p:sp>
      <p:sp>
        <p:nvSpPr>
          <p:cNvPr id="45" name="TextBox 45"/>
          <p:cNvSpPr txBox="1"/>
          <p:nvPr/>
        </p:nvSpPr>
        <p:spPr>
          <a:xfrm>
            <a:off x="1770405" y="100823"/>
            <a:ext cx="2105823" cy="453832"/>
          </a:xfrm>
          <a:prstGeom prst="rect">
            <a:avLst/>
          </a:prstGeom>
        </p:spPr>
        <p:txBody>
          <a:bodyPr lIns="0" tIns="0" rIns="0" bIns="0" rtlCol="0" anchor="t">
            <a:spAutoFit/>
          </a:bodyPr>
          <a:lstStyle/>
          <a:p>
            <a:pPr>
              <a:lnSpc>
                <a:spcPts val="3333"/>
              </a:lnSpc>
            </a:pPr>
            <a:endParaRPr/>
          </a:p>
        </p:txBody>
      </p:sp>
      <p:sp>
        <p:nvSpPr>
          <p:cNvPr id="46" name="TextBox 46"/>
          <p:cNvSpPr txBox="1"/>
          <p:nvPr/>
        </p:nvSpPr>
        <p:spPr>
          <a:xfrm>
            <a:off x="1523600" y="5767819"/>
            <a:ext cx="5227460" cy="899159"/>
          </a:xfrm>
          <a:prstGeom prst="rect">
            <a:avLst/>
          </a:prstGeom>
        </p:spPr>
        <p:txBody>
          <a:bodyPr lIns="0" tIns="0" rIns="0" bIns="0" rtlCol="0" anchor="t">
            <a:spAutoFit/>
          </a:bodyPr>
          <a:lstStyle/>
          <a:p>
            <a:pPr>
              <a:lnSpc>
                <a:spcPts val="3600"/>
              </a:lnSpc>
            </a:pPr>
            <a:r>
              <a:rPr lang="en-US" sz="2400">
                <a:solidFill>
                  <a:srgbClr val="000000"/>
                </a:solidFill>
                <a:latin typeface="TT Norms Bold"/>
              </a:rPr>
              <a:t>DIVA BOT</a:t>
            </a:r>
          </a:p>
          <a:p>
            <a:pPr>
              <a:lnSpc>
                <a:spcPts val="3600"/>
              </a:lnSpc>
            </a:pPr>
            <a:endParaRPr lang="en-US" sz="2400">
              <a:solidFill>
                <a:srgbClr val="000000"/>
              </a:solidFill>
              <a:latin typeface="TT Norms Bold"/>
            </a:endParaRPr>
          </a:p>
        </p:txBody>
      </p:sp>
      <p:sp>
        <p:nvSpPr>
          <p:cNvPr id="47" name="TextBox 47"/>
          <p:cNvSpPr txBox="1"/>
          <p:nvPr/>
        </p:nvSpPr>
        <p:spPr>
          <a:xfrm>
            <a:off x="1888003" y="6137465"/>
            <a:ext cx="3891009" cy="1186814"/>
          </a:xfrm>
          <a:prstGeom prst="rect">
            <a:avLst/>
          </a:prstGeom>
        </p:spPr>
        <p:txBody>
          <a:bodyPr lIns="0" tIns="0" rIns="0" bIns="0" rtlCol="0" anchor="t">
            <a:spAutoFit/>
          </a:bodyPr>
          <a:lstStyle/>
          <a:p>
            <a:pPr>
              <a:lnSpc>
                <a:spcPts val="3150"/>
              </a:lnSpc>
            </a:pPr>
            <a:r>
              <a:rPr lang="en-US" sz="2100" spc="-10" dirty="0">
                <a:solidFill>
                  <a:srgbClr val="545454"/>
                </a:solidFill>
                <a:latin typeface="TT Norms"/>
              </a:rPr>
              <a:t>A chatbot to help you and give you suggestions when nobody is there for help.</a:t>
            </a:r>
          </a:p>
        </p:txBody>
      </p:sp>
      <p:sp>
        <p:nvSpPr>
          <p:cNvPr id="48" name="TextBox 48"/>
          <p:cNvSpPr txBox="1"/>
          <p:nvPr/>
        </p:nvSpPr>
        <p:spPr>
          <a:xfrm>
            <a:off x="1599489" y="3556936"/>
            <a:ext cx="3960557" cy="899159"/>
          </a:xfrm>
          <a:prstGeom prst="rect">
            <a:avLst/>
          </a:prstGeom>
        </p:spPr>
        <p:txBody>
          <a:bodyPr lIns="0" tIns="0" rIns="0" bIns="0" rtlCol="0" anchor="t">
            <a:spAutoFit/>
          </a:bodyPr>
          <a:lstStyle/>
          <a:p>
            <a:pPr>
              <a:lnSpc>
                <a:spcPts val="3600"/>
              </a:lnSpc>
            </a:pPr>
            <a:r>
              <a:rPr lang="en-US" sz="2400">
                <a:solidFill>
                  <a:srgbClr val="000000"/>
                </a:solidFill>
                <a:latin typeface="TT Norms Bold"/>
              </a:rPr>
              <a:t>SHAKE YOUR PHONE , HIT UP YOUR CREW</a:t>
            </a:r>
          </a:p>
        </p:txBody>
      </p:sp>
      <p:sp>
        <p:nvSpPr>
          <p:cNvPr id="49" name="TextBox 49"/>
          <p:cNvSpPr txBox="1"/>
          <p:nvPr/>
        </p:nvSpPr>
        <p:spPr>
          <a:xfrm>
            <a:off x="1888003" y="4419080"/>
            <a:ext cx="3748134" cy="1186814"/>
          </a:xfrm>
          <a:prstGeom prst="rect">
            <a:avLst/>
          </a:prstGeom>
        </p:spPr>
        <p:txBody>
          <a:bodyPr lIns="0" tIns="0" rIns="0" bIns="0" rtlCol="0" anchor="t">
            <a:spAutoFit/>
          </a:bodyPr>
          <a:lstStyle/>
          <a:p>
            <a:pPr>
              <a:lnSpc>
                <a:spcPts val="3150"/>
              </a:lnSpc>
            </a:pPr>
            <a:r>
              <a:rPr lang="en-US" sz="2100" spc="-10" dirty="0">
                <a:solidFill>
                  <a:srgbClr val="545454"/>
                </a:solidFill>
                <a:latin typeface="TT Norms"/>
              </a:rPr>
              <a:t>Provides you with the safest path to travel from your source location to destination .</a:t>
            </a:r>
          </a:p>
        </p:txBody>
      </p:sp>
      <p:sp>
        <p:nvSpPr>
          <p:cNvPr id="50" name="TextBox 50"/>
          <p:cNvSpPr txBox="1"/>
          <p:nvPr/>
        </p:nvSpPr>
        <p:spPr>
          <a:xfrm>
            <a:off x="1675580" y="1692895"/>
            <a:ext cx="3960557" cy="899159"/>
          </a:xfrm>
          <a:prstGeom prst="rect">
            <a:avLst/>
          </a:prstGeom>
        </p:spPr>
        <p:txBody>
          <a:bodyPr lIns="0" tIns="0" rIns="0" bIns="0" rtlCol="0" anchor="t">
            <a:spAutoFit/>
          </a:bodyPr>
          <a:lstStyle/>
          <a:p>
            <a:pPr>
              <a:lnSpc>
                <a:spcPts val="3600"/>
              </a:lnSpc>
            </a:pPr>
            <a:r>
              <a:rPr lang="en-US" sz="2400">
                <a:solidFill>
                  <a:srgbClr val="000000"/>
                </a:solidFill>
                <a:latin typeface="TT Norms Bold"/>
              </a:rPr>
              <a:t>FIND SAFEST ROUTE</a:t>
            </a:r>
          </a:p>
          <a:p>
            <a:pPr>
              <a:lnSpc>
                <a:spcPts val="3600"/>
              </a:lnSpc>
            </a:pPr>
            <a:endParaRPr lang="en-US" sz="2400">
              <a:solidFill>
                <a:srgbClr val="000000"/>
              </a:solidFill>
              <a:latin typeface="TT Norms Bold"/>
            </a:endParaRPr>
          </a:p>
        </p:txBody>
      </p:sp>
      <p:sp>
        <p:nvSpPr>
          <p:cNvPr id="51" name="TextBox 51"/>
          <p:cNvSpPr txBox="1"/>
          <p:nvPr/>
        </p:nvSpPr>
        <p:spPr>
          <a:xfrm>
            <a:off x="1938512" y="2191175"/>
            <a:ext cx="3748134" cy="1186814"/>
          </a:xfrm>
          <a:prstGeom prst="rect">
            <a:avLst/>
          </a:prstGeom>
        </p:spPr>
        <p:txBody>
          <a:bodyPr lIns="0" tIns="0" rIns="0" bIns="0" rtlCol="0" anchor="t">
            <a:spAutoFit/>
          </a:bodyPr>
          <a:lstStyle/>
          <a:p>
            <a:pPr>
              <a:lnSpc>
                <a:spcPts val="3150"/>
              </a:lnSpc>
            </a:pPr>
            <a:r>
              <a:rPr lang="en-US" sz="2100" spc="-10">
                <a:solidFill>
                  <a:srgbClr val="545454"/>
                </a:solidFill>
                <a:latin typeface="TT Norms"/>
              </a:rPr>
              <a:t>Provides you with the safest path to travel from your source location to destination .</a:t>
            </a:r>
          </a:p>
        </p:txBody>
      </p:sp>
      <p:grpSp>
        <p:nvGrpSpPr>
          <p:cNvPr id="52" name="Group 52"/>
          <p:cNvGrpSpPr/>
          <p:nvPr/>
        </p:nvGrpSpPr>
        <p:grpSpPr>
          <a:xfrm>
            <a:off x="15593787" y="458402"/>
            <a:ext cx="2116369" cy="393255"/>
            <a:chOff x="0" y="0"/>
            <a:chExt cx="2821826" cy="524340"/>
          </a:xfrm>
        </p:grpSpPr>
        <p:grpSp>
          <p:nvGrpSpPr>
            <p:cNvPr id="53" name="Group 53"/>
            <p:cNvGrpSpPr/>
            <p:nvPr/>
          </p:nvGrpSpPr>
          <p:grpSpPr>
            <a:xfrm>
              <a:off x="0" y="0"/>
              <a:ext cx="2821826" cy="524340"/>
              <a:chOff x="0" y="0"/>
              <a:chExt cx="650949" cy="120957"/>
            </a:xfrm>
          </p:grpSpPr>
          <p:sp>
            <p:nvSpPr>
              <p:cNvPr id="54" name="Freeform 54"/>
              <p:cNvSpPr/>
              <p:nvPr/>
            </p:nvSpPr>
            <p:spPr>
              <a:xfrm>
                <a:off x="0" y="0"/>
                <a:ext cx="650949" cy="120957"/>
              </a:xfrm>
              <a:custGeom>
                <a:avLst/>
                <a:gdLst/>
                <a:ahLst/>
                <a:cxnLst/>
                <a:rect l="l" t="t" r="r" b="b"/>
                <a:pathLst>
                  <a:path w="650949" h="120957">
                    <a:moveTo>
                      <a:pt x="60478" y="0"/>
                    </a:moveTo>
                    <a:lnTo>
                      <a:pt x="590471" y="0"/>
                    </a:lnTo>
                    <a:cubicBezTo>
                      <a:pt x="623872" y="0"/>
                      <a:pt x="650949" y="27077"/>
                      <a:pt x="650949" y="60478"/>
                    </a:cubicBezTo>
                    <a:lnTo>
                      <a:pt x="650949" y="60478"/>
                    </a:lnTo>
                    <a:cubicBezTo>
                      <a:pt x="650949" y="76518"/>
                      <a:pt x="644577" y="91901"/>
                      <a:pt x="633235" y="103243"/>
                    </a:cubicBezTo>
                    <a:cubicBezTo>
                      <a:pt x="621893" y="114585"/>
                      <a:pt x="606511" y="120957"/>
                      <a:pt x="590471" y="120957"/>
                    </a:cubicBezTo>
                    <a:lnTo>
                      <a:pt x="60478" y="120957"/>
                    </a:lnTo>
                    <a:cubicBezTo>
                      <a:pt x="27077" y="120957"/>
                      <a:pt x="0" y="93880"/>
                      <a:pt x="0" y="60478"/>
                    </a:cubicBezTo>
                    <a:lnTo>
                      <a:pt x="0" y="60478"/>
                    </a:lnTo>
                    <a:cubicBezTo>
                      <a:pt x="0" y="27077"/>
                      <a:pt x="27077" y="0"/>
                      <a:pt x="60478" y="0"/>
                    </a:cubicBezTo>
                    <a:close/>
                  </a:path>
                </a:pathLst>
              </a:custGeom>
              <a:solidFill>
                <a:srgbClr val="E8E5BD"/>
              </a:solidFill>
              <a:ln w="28575" cap="rnd">
                <a:solidFill>
                  <a:srgbClr val="000000"/>
                </a:solidFill>
                <a:prstDash val="solid"/>
                <a:round/>
              </a:ln>
            </p:spPr>
          </p:sp>
          <p:sp>
            <p:nvSpPr>
              <p:cNvPr id="55" name="TextBox 55"/>
              <p:cNvSpPr txBox="1"/>
              <p:nvPr/>
            </p:nvSpPr>
            <p:spPr>
              <a:xfrm>
                <a:off x="0" y="-38100"/>
                <a:ext cx="650949" cy="159057"/>
              </a:xfrm>
              <a:prstGeom prst="rect">
                <a:avLst/>
              </a:prstGeom>
            </p:spPr>
            <p:txBody>
              <a:bodyPr lIns="43499" tIns="43499" rIns="43499" bIns="43499" rtlCol="0" anchor="ctr"/>
              <a:lstStyle/>
              <a:p>
                <a:pPr algn="ctr">
                  <a:lnSpc>
                    <a:spcPts val="2659"/>
                  </a:lnSpc>
                </a:pPr>
                <a:endParaRPr/>
              </a:p>
            </p:txBody>
          </p:sp>
        </p:grpSp>
        <p:sp>
          <p:nvSpPr>
            <p:cNvPr id="56" name="TextBox 56"/>
            <p:cNvSpPr txBox="1"/>
            <p:nvPr/>
          </p:nvSpPr>
          <p:spPr>
            <a:xfrm>
              <a:off x="402617" y="67851"/>
              <a:ext cx="2016591" cy="360063"/>
            </a:xfrm>
            <a:prstGeom prst="rect">
              <a:avLst/>
            </a:prstGeom>
          </p:spPr>
          <p:txBody>
            <a:bodyPr lIns="0" tIns="0" rIns="0" bIns="0" rtlCol="0" anchor="t">
              <a:spAutoFit/>
            </a:bodyPr>
            <a:lstStyle/>
            <a:p>
              <a:pPr algn="ctr">
                <a:lnSpc>
                  <a:spcPts val="2285"/>
                </a:lnSpc>
              </a:pPr>
              <a:r>
                <a:rPr lang="en-US" sz="1632">
                  <a:solidFill>
                    <a:srgbClr val="000000"/>
                  </a:solidFill>
                  <a:latin typeface="TT Norms Bold"/>
                </a:rPr>
                <a:t>DIVA GUARD</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5B6"/>
        </a:solidFill>
        <a:effectLst/>
      </p:bgPr>
    </p:bg>
    <p:spTree>
      <p:nvGrpSpPr>
        <p:cNvPr id="1" name=""/>
        <p:cNvGrpSpPr/>
        <p:nvPr/>
      </p:nvGrpSpPr>
      <p:grpSpPr>
        <a:xfrm>
          <a:off x="0" y="0"/>
          <a:ext cx="0" cy="0"/>
          <a:chOff x="0" y="0"/>
          <a:chExt cx="0" cy="0"/>
        </a:xfrm>
      </p:grpSpPr>
      <p:grpSp>
        <p:nvGrpSpPr>
          <p:cNvPr id="2" name="Group 2"/>
          <p:cNvGrpSpPr/>
          <p:nvPr/>
        </p:nvGrpSpPr>
        <p:grpSpPr>
          <a:xfrm>
            <a:off x="183322" y="168145"/>
            <a:ext cx="17940405" cy="9931660"/>
            <a:chOff x="0" y="0"/>
            <a:chExt cx="4725045" cy="2615746"/>
          </a:xfrm>
        </p:grpSpPr>
        <p:sp>
          <p:nvSpPr>
            <p:cNvPr id="3" name="Freeform 3"/>
            <p:cNvSpPr/>
            <p:nvPr/>
          </p:nvSpPr>
          <p:spPr>
            <a:xfrm>
              <a:off x="0" y="0"/>
              <a:ext cx="4725045" cy="2615746"/>
            </a:xfrm>
            <a:custGeom>
              <a:avLst/>
              <a:gdLst/>
              <a:ahLst/>
              <a:cxnLst/>
              <a:rect l="l" t="t" r="r" b="b"/>
              <a:pathLst>
                <a:path w="4725045" h="2615746">
                  <a:moveTo>
                    <a:pt x="22008" y="0"/>
                  </a:moveTo>
                  <a:lnTo>
                    <a:pt x="4703037" y="0"/>
                  </a:lnTo>
                  <a:cubicBezTo>
                    <a:pt x="4715192" y="0"/>
                    <a:pt x="4725045" y="9853"/>
                    <a:pt x="4725045" y="22008"/>
                  </a:cubicBezTo>
                  <a:lnTo>
                    <a:pt x="4725045" y="2593737"/>
                  </a:lnTo>
                  <a:cubicBezTo>
                    <a:pt x="4725045" y="2605892"/>
                    <a:pt x="4715192" y="2615746"/>
                    <a:pt x="4703037" y="2615746"/>
                  </a:cubicBezTo>
                  <a:lnTo>
                    <a:pt x="22008" y="2615746"/>
                  </a:lnTo>
                  <a:cubicBezTo>
                    <a:pt x="9853" y="2615746"/>
                    <a:pt x="0" y="2605892"/>
                    <a:pt x="0" y="2593737"/>
                  </a:cubicBezTo>
                  <a:lnTo>
                    <a:pt x="0" y="22008"/>
                  </a:lnTo>
                  <a:cubicBezTo>
                    <a:pt x="0" y="9853"/>
                    <a:pt x="9853" y="0"/>
                    <a:pt x="22008" y="0"/>
                  </a:cubicBezTo>
                  <a:close/>
                </a:path>
              </a:pathLst>
            </a:custGeom>
            <a:solidFill>
              <a:srgbClr val="FCFFFF">
                <a:alpha val="73725"/>
              </a:srgbClr>
            </a:solidFill>
            <a:ln w="28575" cap="rnd">
              <a:solidFill>
                <a:srgbClr val="000000">
                  <a:alpha val="73725"/>
                </a:srgbClr>
              </a:solidFill>
              <a:prstDash val="solid"/>
              <a:round/>
            </a:ln>
          </p:spPr>
        </p:sp>
        <p:sp>
          <p:nvSpPr>
            <p:cNvPr id="4" name="TextBox 4"/>
            <p:cNvSpPr txBox="1"/>
            <p:nvPr/>
          </p:nvSpPr>
          <p:spPr>
            <a:xfrm>
              <a:off x="0" y="-28575"/>
              <a:ext cx="4725045" cy="2644321"/>
            </a:xfrm>
            <a:prstGeom prst="rect">
              <a:avLst/>
            </a:prstGeom>
          </p:spPr>
          <p:txBody>
            <a:bodyPr lIns="50800" tIns="50800" rIns="50800" bIns="50800" rtlCol="0" anchor="ctr"/>
            <a:lstStyle/>
            <a:p>
              <a:pPr algn="ctr">
                <a:lnSpc>
                  <a:spcPts val="2660"/>
                </a:lnSpc>
              </a:pPr>
              <a:endParaRPr/>
            </a:p>
            <a:p>
              <a:pPr algn="ctr">
                <a:lnSpc>
                  <a:spcPts val="2660"/>
                </a:lnSpc>
              </a:pPr>
              <a:endParaRPr/>
            </a:p>
            <a:p>
              <a:pPr algn="ctr">
                <a:lnSpc>
                  <a:spcPts val="2660"/>
                </a:lnSpc>
              </a:pPr>
              <a:endParaRPr/>
            </a:p>
            <a:p>
              <a:pPr algn="ctr">
                <a:lnSpc>
                  <a:spcPts val="2660"/>
                </a:lnSpc>
              </a:pPr>
              <a:endParaRPr/>
            </a:p>
          </p:txBody>
        </p:sp>
      </p:grpSp>
      <p:grpSp>
        <p:nvGrpSpPr>
          <p:cNvPr id="5" name="Group 5"/>
          <p:cNvGrpSpPr/>
          <p:nvPr/>
        </p:nvGrpSpPr>
        <p:grpSpPr>
          <a:xfrm>
            <a:off x="15593787" y="458402"/>
            <a:ext cx="2116369" cy="393255"/>
            <a:chOff x="0" y="0"/>
            <a:chExt cx="2821826" cy="524340"/>
          </a:xfrm>
        </p:grpSpPr>
        <p:grpSp>
          <p:nvGrpSpPr>
            <p:cNvPr id="6" name="Group 6"/>
            <p:cNvGrpSpPr/>
            <p:nvPr/>
          </p:nvGrpSpPr>
          <p:grpSpPr>
            <a:xfrm>
              <a:off x="0" y="0"/>
              <a:ext cx="2821826" cy="524340"/>
              <a:chOff x="0" y="0"/>
              <a:chExt cx="650949" cy="120957"/>
            </a:xfrm>
          </p:grpSpPr>
          <p:sp>
            <p:nvSpPr>
              <p:cNvPr id="7" name="Freeform 7"/>
              <p:cNvSpPr/>
              <p:nvPr/>
            </p:nvSpPr>
            <p:spPr>
              <a:xfrm>
                <a:off x="0" y="0"/>
                <a:ext cx="650949" cy="120957"/>
              </a:xfrm>
              <a:custGeom>
                <a:avLst/>
                <a:gdLst/>
                <a:ahLst/>
                <a:cxnLst/>
                <a:rect l="l" t="t" r="r" b="b"/>
                <a:pathLst>
                  <a:path w="650949" h="120957">
                    <a:moveTo>
                      <a:pt x="60478" y="0"/>
                    </a:moveTo>
                    <a:lnTo>
                      <a:pt x="590471" y="0"/>
                    </a:lnTo>
                    <a:cubicBezTo>
                      <a:pt x="623872" y="0"/>
                      <a:pt x="650949" y="27077"/>
                      <a:pt x="650949" y="60478"/>
                    </a:cubicBezTo>
                    <a:lnTo>
                      <a:pt x="650949" y="60478"/>
                    </a:lnTo>
                    <a:cubicBezTo>
                      <a:pt x="650949" y="76518"/>
                      <a:pt x="644577" y="91901"/>
                      <a:pt x="633235" y="103243"/>
                    </a:cubicBezTo>
                    <a:cubicBezTo>
                      <a:pt x="621893" y="114585"/>
                      <a:pt x="606511" y="120957"/>
                      <a:pt x="590471" y="120957"/>
                    </a:cubicBezTo>
                    <a:lnTo>
                      <a:pt x="60478" y="120957"/>
                    </a:lnTo>
                    <a:cubicBezTo>
                      <a:pt x="27077" y="120957"/>
                      <a:pt x="0" y="93880"/>
                      <a:pt x="0" y="60478"/>
                    </a:cubicBezTo>
                    <a:lnTo>
                      <a:pt x="0" y="60478"/>
                    </a:lnTo>
                    <a:cubicBezTo>
                      <a:pt x="0" y="27077"/>
                      <a:pt x="27077" y="0"/>
                      <a:pt x="60478" y="0"/>
                    </a:cubicBezTo>
                    <a:close/>
                  </a:path>
                </a:pathLst>
              </a:custGeom>
              <a:solidFill>
                <a:srgbClr val="E8E5BD"/>
              </a:solidFill>
              <a:ln w="28575" cap="rnd">
                <a:solidFill>
                  <a:srgbClr val="000000"/>
                </a:solidFill>
                <a:prstDash val="solid"/>
                <a:round/>
              </a:ln>
            </p:spPr>
          </p:sp>
          <p:sp>
            <p:nvSpPr>
              <p:cNvPr id="8" name="TextBox 8"/>
              <p:cNvSpPr txBox="1"/>
              <p:nvPr/>
            </p:nvSpPr>
            <p:spPr>
              <a:xfrm>
                <a:off x="0" y="-38100"/>
                <a:ext cx="650949" cy="159057"/>
              </a:xfrm>
              <a:prstGeom prst="rect">
                <a:avLst/>
              </a:prstGeom>
            </p:spPr>
            <p:txBody>
              <a:bodyPr lIns="43499" tIns="43499" rIns="43499" bIns="43499" rtlCol="0" anchor="ctr"/>
              <a:lstStyle/>
              <a:p>
                <a:pPr algn="ctr">
                  <a:lnSpc>
                    <a:spcPts val="2659"/>
                  </a:lnSpc>
                </a:pPr>
                <a:endParaRPr/>
              </a:p>
            </p:txBody>
          </p:sp>
        </p:grpSp>
        <p:sp>
          <p:nvSpPr>
            <p:cNvPr id="9" name="TextBox 9"/>
            <p:cNvSpPr txBox="1"/>
            <p:nvPr/>
          </p:nvSpPr>
          <p:spPr>
            <a:xfrm>
              <a:off x="402617" y="67851"/>
              <a:ext cx="2016591" cy="360063"/>
            </a:xfrm>
            <a:prstGeom prst="rect">
              <a:avLst/>
            </a:prstGeom>
          </p:spPr>
          <p:txBody>
            <a:bodyPr lIns="0" tIns="0" rIns="0" bIns="0" rtlCol="0" anchor="t">
              <a:spAutoFit/>
            </a:bodyPr>
            <a:lstStyle/>
            <a:p>
              <a:pPr algn="ctr">
                <a:lnSpc>
                  <a:spcPts val="2285"/>
                </a:lnSpc>
              </a:pPr>
              <a:r>
                <a:rPr lang="en-US" sz="1632">
                  <a:solidFill>
                    <a:srgbClr val="000000"/>
                  </a:solidFill>
                  <a:latin typeface="TT Norms Bold"/>
                </a:rPr>
                <a:t>DIVA GUARD</a:t>
              </a:r>
            </a:p>
          </p:txBody>
        </p:sp>
      </p:grpSp>
      <p:grpSp>
        <p:nvGrpSpPr>
          <p:cNvPr id="10" name="Group 10"/>
          <p:cNvGrpSpPr>
            <a:grpSpLocks noChangeAspect="1"/>
          </p:cNvGrpSpPr>
          <p:nvPr/>
        </p:nvGrpSpPr>
        <p:grpSpPr>
          <a:xfrm>
            <a:off x="392906" y="1321532"/>
            <a:ext cx="4397754" cy="8568565"/>
            <a:chOff x="0" y="0"/>
            <a:chExt cx="2620010" cy="5184140"/>
          </a:xfrm>
        </p:grpSpPr>
        <p:sp>
          <p:nvSpPr>
            <p:cNvPr id="11" name="Freeform 1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2" name="Freeform 1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t="-1273" b="-1273"/>
              </a:stretch>
            </a:blipFill>
          </p:spPr>
        </p:sp>
        <p:sp>
          <p:nvSpPr>
            <p:cNvPr id="13" name="Freeform 1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4" name="Freeform 1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5" name="Freeform 1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6" name="Freeform 1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7" name="Freeform 1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8" name="Freeform 1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19" name="Freeform 1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0" name="Group 20"/>
          <p:cNvGrpSpPr>
            <a:grpSpLocks noChangeAspect="1"/>
          </p:cNvGrpSpPr>
          <p:nvPr/>
        </p:nvGrpSpPr>
        <p:grpSpPr>
          <a:xfrm>
            <a:off x="4907219" y="1363514"/>
            <a:ext cx="4352423" cy="8481817"/>
            <a:chOff x="0" y="0"/>
            <a:chExt cx="2620010" cy="5184140"/>
          </a:xfrm>
        </p:grpSpPr>
        <p:sp>
          <p:nvSpPr>
            <p:cNvPr id="21" name="Freeform 2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2" name="Freeform 2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1273" b="-1273"/>
              </a:stretch>
            </a:blipFill>
          </p:spPr>
        </p:sp>
        <p:sp>
          <p:nvSpPr>
            <p:cNvPr id="23" name="Freeform 2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4" name="Freeform 2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5" name="Freeform 2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6" name="Freeform 2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7" name="Freeform 2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8" name="Freeform 2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9" name="Freeform 2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30" name="Group 30"/>
          <p:cNvGrpSpPr>
            <a:grpSpLocks noChangeAspect="1"/>
          </p:cNvGrpSpPr>
          <p:nvPr/>
        </p:nvGrpSpPr>
        <p:grpSpPr>
          <a:xfrm>
            <a:off x="9449094" y="1405070"/>
            <a:ext cx="4326999" cy="8395955"/>
            <a:chOff x="0" y="0"/>
            <a:chExt cx="2620010" cy="5184140"/>
          </a:xfrm>
        </p:grpSpPr>
        <p:sp>
          <p:nvSpPr>
            <p:cNvPr id="31" name="Freeform 3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2" name="Freeform 3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t="-1273" b="-1273"/>
              </a:stretch>
            </a:blipFill>
          </p:spPr>
        </p:sp>
        <p:sp>
          <p:nvSpPr>
            <p:cNvPr id="33" name="Freeform 3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4" name="Freeform 3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5" name="Freeform 3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6" name="Freeform 3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7" name="Freeform 3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8" name="Freeform 3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9" name="Freeform 3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40" name="Group 40"/>
          <p:cNvGrpSpPr>
            <a:grpSpLocks noChangeAspect="1"/>
          </p:cNvGrpSpPr>
          <p:nvPr/>
        </p:nvGrpSpPr>
        <p:grpSpPr>
          <a:xfrm>
            <a:off x="13787636" y="1405069"/>
            <a:ext cx="4303958" cy="8351911"/>
            <a:chOff x="0" y="0"/>
            <a:chExt cx="2620010" cy="5184140"/>
          </a:xfrm>
        </p:grpSpPr>
        <p:sp>
          <p:nvSpPr>
            <p:cNvPr id="41" name="Freeform 4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2" name="Freeform 4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t="-1273" b="-1273"/>
              </a:stretch>
            </a:blipFill>
          </p:spPr>
        </p:sp>
        <p:sp>
          <p:nvSpPr>
            <p:cNvPr id="43" name="Freeform 4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44" name="Freeform 4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45" name="Freeform 4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46" name="Freeform 4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47" name="Freeform 4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48" name="Freeform 4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49" name="Freeform 4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50" name="TextBox 50"/>
          <p:cNvSpPr txBox="1"/>
          <p:nvPr/>
        </p:nvSpPr>
        <p:spPr>
          <a:xfrm>
            <a:off x="3477211" y="301291"/>
            <a:ext cx="11352626"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rPr>
              <a:t>USER REGISTRATION AND LOGIN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5B6"/>
        </a:solidFill>
        <a:effectLst/>
      </p:bgPr>
    </p:bg>
    <p:spTree>
      <p:nvGrpSpPr>
        <p:cNvPr id="1" name=""/>
        <p:cNvGrpSpPr/>
        <p:nvPr/>
      </p:nvGrpSpPr>
      <p:grpSpPr>
        <a:xfrm>
          <a:off x="0" y="0"/>
          <a:ext cx="0" cy="0"/>
          <a:chOff x="0" y="0"/>
          <a:chExt cx="0" cy="0"/>
        </a:xfrm>
      </p:grpSpPr>
      <p:grpSp>
        <p:nvGrpSpPr>
          <p:cNvPr id="2" name="Group 2"/>
          <p:cNvGrpSpPr/>
          <p:nvPr/>
        </p:nvGrpSpPr>
        <p:grpSpPr>
          <a:xfrm>
            <a:off x="195195" y="177670"/>
            <a:ext cx="17940405" cy="9931660"/>
            <a:chOff x="0" y="0"/>
            <a:chExt cx="4725045" cy="2615746"/>
          </a:xfrm>
        </p:grpSpPr>
        <p:sp>
          <p:nvSpPr>
            <p:cNvPr id="3" name="Freeform 3"/>
            <p:cNvSpPr/>
            <p:nvPr/>
          </p:nvSpPr>
          <p:spPr>
            <a:xfrm>
              <a:off x="0" y="0"/>
              <a:ext cx="4725045" cy="2615746"/>
            </a:xfrm>
            <a:custGeom>
              <a:avLst/>
              <a:gdLst/>
              <a:ahLst/>
              <a:cxnLst/>
              <a:rect l="l" t="t" r="r" b="b"/>
              <a:pathLst>
                <a:path w="4725045" h="2615746">
                  <a:moveTo>
                    <a:pt x="22008" y="0"/>
                  </a:moveTo>
                  <a:lnTo>
                    <a:pt x="4703037" y="0"/>
                  </a:lnTo>
                  <a:cubicBezTo>
                    <a:pt x="4715192" y="0"/>
                    <a:pt x="4725045" y="9853"/>
                    <a:pt x="4725045" y="22008"/>
                  </a:cubicBezTo>
                  <a:lnTo>
                    <a:pt x="4725045" y="2593737"/>
                  </a:lnTo>
                  <a:cubicBezTo>
                    <a:pt x="4725045" y="2605892"/>
                    <a:pt x="4715192" y="2615746"/>
                    <a:pt x="4703037" y="2615746"/>
                  </a:cubicBezTo>
                  <a:lnTo>
                    <a:pt x="22008" y="2615746"/>
                  </a:lnTo>
                  <a:cubicBezTo>
                    <a:pt x="9853" y="2615746"/>
                    <a:pt x="0" y="2605892"/>
                    <a:pt x="0" y="2593737"/>
                  </a:cubicBezTo>
                  <a:lnTo>
                    <a:pt x="0" y="22008"/>
                  </a:lnTo>
                  <a:cubicBezTo>
                    <a:pt x="0" y="9853"/>
                    <a:pt x="9853" y="0"/>
                    <a:pt x="22008" y="0"/>
                  </a:cubicBezTo>
                  <a:close/>
                </a:path>
              </a:pathLst>
            </a:custGeom>
            <a:solidFill>
              <a:srgbClr val="FCFFFF">
                <a:alpha val="73725"/>
              </a:srgbClr>
            </a:solidFill>
            <a:ln w="28575" cap="rnd">
              <a:solidFill>
                <a:srgbClr val="000000">
                  <a:alpha val="73725"/>
                </a:srgbClr>
              </a:solidFill>
              <a:prstDash val="solid"/>
              <a:round/>
            </a:ln>
          </p:spPr>
        </p:sp>
        <p:sp>
          <p:nvSpPr>
            <p:cNvPr id="4" name="TextBox 4"/>
            <p:cNvSpPr txBox="1"/>
            <p:nvPr/>
          </p:nvSpPr>
          <p:spPr>
            <a:xfrm>
              <a:off x="0" y="-38100"/>
              <a:ext cx="4725045" cy="2653846"/>
            </a:xfrm>
            <a:prstGeom prst="rect">
              <a:avLst/>
            </a:prstGeom>
          </p:spPr>
          <p:txBody>
            <a:bodyPr lIns="50800" tIns="50800" rIns="50800" bIns="50800" rtlCol="0" anchor="ctr"/>
            <a:lstStyle/>
            <a:p>
              <a:pPr algn="ctr">
                <a:lnSpc>
                  <a:spcPts val="2660"/>
                </a:lnSpc>
              </a:pPr>
              <a:endParaRPr/>
            </a:p>
          </p:txBody>
        </p:sp>
      </p:grpSp>
      <p:grpSp>
        <p:nvGrpSpPr>
          <p:cNvPr id="5" name="Group 5"/>
          <p:cNvGrpSpPr/>
          <p:nvPr/>
        </p:nvGrpSpPr>
        <p:grpSpPr>
          <a:xfrm rot="-5400000">
            <a:off x="3585903" y="-2847166"/>
            <a:ext cx="1023523" cy="7828684"/>
            <a:chOff x="0" y="0"/>
            <a:chExt cx="269570" cy="2061876"/>
          </a:xfrm>
        </p:grpSpPr>
        <p:sp>
          <p:nvSpPr>
            <p:cNvPr id="6" name="Freeform 6"/>
            <p:cNvSpPr/>
            <p:nvPr/>
          </p:nvSpPr>
          <p:spPr>
            <a:xfrm>
              <a:off x="0" y="0"/>
              <a:ext cx="269570" cy="2061876"/>
            </a:xfrm>
            <a:custGeom>
              <a:avLst/>
              <a:gdLst/>
              <a:ahLst/>
              <a:cxnLst/>
              <a:rect l="l" t="t" r="r" b="b"/>
              <a:pathLst>
                <a:path w="269570" h="2061876">
                  <a:moveTo>
                    <a:pt x="89905" y="2042807"/>
                  </a:moveTo>
                  <a:cubicBezTo>
                    <a:pt x="103725" y="2054320"/>
                    <a:pt x="119437" y="2061876"/>
                    <a:pt x="134858" y="2061876"/>
                  </a:cubicBezTo>
                  <a:cubicBezTo>
                    <a:pt x="150279" y="2061876"/>
                    <a:pt x="165117" y="2055399"/>
                    <a:pt x="178792" y="2043885"/>
                  </a:cubicBezTo>
                  <a:cubicBezTo>
                    <a:pt x="179083" y="2043525"/>
                    <a:pt x="179374" y="2043525"/>
                    <a:pt x="179665" y="2043166"/>
                  </a:cubicBezTo>
                  <a:cubicBezTo>
                    <a:pt x="231018" y="1997111"/>
                    <a:pt x="268843" y="1875497"/>
                    <a:pt x="269570" y="1705628"/>
                  </a:cubicBezTo>
                  <a:lnTo>
                    <a:pt x="269570" y="24583"/>
                  </a:lnTo>
                  <a:cubicBezTo>
                    <a:pt x="269570" y="11006"/>
                    <a:pt x="258564" y="0"/>
                    <a:pt x="244987" y="0"/>
                  </a:cubicBezTo>
                  <a:lnTo>
                    <a:pt x="24583" y="0"/>
                  </a:lnTo>
                  <a:cubicBezTo>
                    <a:pt x="11006" y="0"/>
                    <a:pt x="0" y="11006"/>
                    <a:pt x="0" y="24583"/>
                  </a:cubicBezTo>
                  <a:lnTo>
                    <a:pt x="0" y="1704362"/>
                  </a:lnTo>
                  <a:cubicBezTo>
                    <a:pt x="727" y="1876216"/>
                    <a:pt x="37970" y="1997831"/>
                    <a:pt x="89905" y="2042807"/>
                  </a:cubicBezTo>
                  <a:lnTo>
                    <a:pt x="89905" y="2042807"/>
                  </a:lnTo>
                  <a:close/>
                </a:path>
              </a:pathLst>
            </a:custGeom>
            <a:solidFill>
              <a:srgbClr val="020202">
                <a:alpha val="74902"/>
              </a:srgbClr>
            </a:solidFill>
          </p:spPr>
        </p:sp>
        <p:sp>
          <p:nvSpPr>
            <p:cNvPr id="7" name="TextBox 7"/>
            <p:cNvSpPr txBox="1"/>
            <p:nvPr/>
          </p:nvSpPr>
          <p:spPr>
            <a:xfrm>
              <a:off x="0" y="-28575"/>
              <a:ext cx="269570" cy="1963451"/>
            </a:xfrm>
            <a:prstGeom prst="rect">
              <a:avLst/>
            </a:prstGeom>
          </p:spPr>
          <p:txBody>
            <a:bodyPr lIns="50800" tIns="50800" rIns="50800" bIns="50800" rtlCol="0" anchor="ctr"/>
            <a:lstStyle/>
            <a:p>
              <a:pPr algn="ctr">
                <a:lnSpc>
                  <a:spcPts val="2660"/>
                </a:lnSpc>
              </a:pPr>
              <a:endParaRPr/>
            </a:p>
          </p:txBody>
        </p:sp>
      </p:grpSp>
      <p:sp>
        <p:nvSpPr>
          <p:cNvPr id="8" name="AutoShape 8"/>
          <p:cNvSpPr/>
          <p:nvPr/>
        </p:nvSpPr>
        <p:spPr>
          <a:xfrm>
            <a:off x="7537587" y="5564964"/>
            <a:ext cx="848149" cy="0"/>
          </a:xfrm>
          <a:prstGeom prst="line">
            <a:avLst/>
          </a:prstGeom>
          <a:ln w="19050" cap="flat">
            <a:solidFill>
              <a:srgbClr val="2B2A2A"/>
            </a:solidFill>
            <a:prstDash val="sysDash"/>
            <a:headEnd type="none" w="sm" len="sm"/>
            <a:tailEnd type="none" w="sm" len="sm"/>
          </a:ln>
        </p:spPr>
      </p:sp>
      <p:grpSp>
        <p:nvGrpSpPr>
          <p:cNvPr id="10" name="Group 10"/>
          <p:cNvGrpSpPr/>
          <p:nvPr/>
        </p:nvGrpSpPr>
        <p:grpSpPr>
          <a:xfrm>
            <a:off x="9924546" y="2341465"/>
            <a:ext cx="563985" cy="56398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E134"/>
            </a:solidFill>
          </p:spPr>
        </p:sp>
        <p:sp>
          <p:nvSpPr>
            <p:cNvPr id="12" name="TextBox 12"/>
            <p:cNvSpPr txBox="1"/>
            <p:nvPr/>
          </p:nvSpPr>
          <p:spPr>
            <a:xfrm>
              <a:off x="76200" y="28575"/>
              <a:ext cx="660400" cy="708025"/>
            </a:xfrm>
            <a:prstGeom prst="rect">
              <a:avLst/>
            </a:prstGeom>
          </p:spPr>
          <p:txBody>
            <a:bodyPr lIns="30444" tIns="30444" rIns="30444" bIns="30444" rtlCol="0" anchor="ctr"/>
            <a:lstStyle/>
            <a:p>
              <a:pPr algn="ctr">
                <a:lnSpc>
                  <a:spcPts val="3359"/>
                </a:lnSpc>
              </a:pPr>
              <a:endParaRPr/>
            </a:p>
          </p:txBody>
        </p:sp>
      </p:grpSp>
      <p:sp>
        <p:nvSpPr>
          <p:cNvPr id="13" name="AutoShape 13"/>
          <p:cNvSpPr/>
          <p:nvPr/>
        </p:nvSpPr>
        <p:spPr>
          <a:xfrm>
            <a:off x="3870233" y="3347342"/>
            <a:ext cx="848149" cy="0"/>
          </a:xfrm>
          <a:prstGeom prst="line">
            <a:avLst/>
          </a:prstGeom>
          <a:ln w="19050" cap="flat">
            <a:solidFill>
              <a:srgbClr val="2B2A2A"/>
            </a:solidFill>
            <a:prstDash val="sysDash"/>
            <a:headEnd type="none" w="sm" len="sm"/>
            <a:tailEnd type="none" w="sm" len="sm"/>
          </a:ln>
        </p:spPr>
      </p:sp>
      <p:sp>
        <p:nvSpPr>
          <p:cNvPr id="15" name="AutoShape 15"/>
          <p:cNvSpPr/>
          <p:nvPr/>
        </p:nvSpPr>
        <p:spPr>
          <a:xfrm flipV="1">
            <a:off x="3864525" y="2609141"/>
            <a:ext cx="0" cy="1494214"/>
          </a:xfrm>
          <a:prstGeom prst="line">
            <a:avLst/>
          </a:prstGeom>
          <a:ln w="19050" cap="flat">
            <a:solidFill>
              <a:srgbClr val="2B2A2A"/>
            </a:solidFill>
            <a:prstDash val="sysDash"/>
            <a:headEnd type="none" w="sm" len="sm"/>
            <a:tailEnd type="none" w="sm" len="sm"/>
          </a:ln>
        </p:spPr>
      </p:sp>
      <p:grpSp>
        <p:nvGrpSpPr>
          <p:cNvPr id="16" name="Group 16"/>
          <p:cNvGrpSpPr/>
          <p:nvPr/>
        </p:nvGrpSpPr>
        <p:grpSpPr>
          <a:xfrm>
            <a:off x="8253711" y="2391036"/>
            <a:ext cx="1653068" cy="516991"/>
            <a:chOff x="0" y="0"/>
            <a:chExt cx="1299455" cy="406400"/>
          </a:xfrm>
        </p:grpSpPr>
        <p:sp>
          <p:nvSpPr>
            <p:cNvPr id="17" name="Freeform 17"/>
            <p:cNvSpPr/>
            <p:nvPr/>
          </p:nvSpPr>
          <p:spPr>
            <a:xfrm>
              <a:off x="0" y="0"/>
              <a:ext cx="1299455" cy="406400"/>
            </a:xfrm>
            <a:custGeom>
              <a:avLst/>
              <a:gdLst/>
              <a:ahLst/>
              <a:cxnLst/>
              <a:rect l="l" t="t" r="r" b="b"/>
              <a:pathLst>
                <a:path w="1299455" h="406400">
                  <a:moveTo>
                    <a:pt x="0" y="0"/>
                  </a:moveTo>
                  <a:lnTo>
                    <a:pt x="1096255" y="0"/>
                  </a:lnTo>
                  <a:lnTo>
                    <a:pt x="1299455" y="203200"/>
                  </a:lnTo>
                  <a:lnTo>
                    <a:pt x="1096255" y="406400"/>
                  </a:lnTo>
                  <a:lnTo>
                    <a:pt x="0" y="406400"/>
                  </a:lnTo>
                  <a:lnTo>
                    <a:pt x="203200" y="203200"/>
                  </a:lnTo>
                  <a:lnTo>
                    <a:pt x="0" y="0"/>
                  </a:lnTo>
                  <a:close/>
                </a:path>
              </a:pathLst>
            </a:custGeom>
            <a:solidFill>
              <a:srgbClr val="2B2A2A"/>
            </a:solidFill>
          </p:spPr>
        </p:sp>
        <p:sp>
          <p:nvSpPr>
            <p:cNvPr id="18" name="TextBox 18"/>
            <p:cNvSpPr txBox="1"/>
            <p:nvPr/>
          </p:nvSpPr>
          <p:spPr>
            <a:xfrm>
              <a:off x="177800" y="-57150"/>
              <a:ext cx="1045455" cy="463550"/>
            </a:xfrm>
            <a:prstGeom prst="rect">
              <a:avLst/>
            </a:prstGeom>
          </p:spPr>
          <p:txBody>
            <a:bodyPr lIns="30444" tIns="30444" rIns="30444" bIns="30444" rtlCol="0" anchor="ctr"/>
            <a:lstStyle/>
            <a:p>
              <a:pPr algn="ctr">
                <a:lnSpc>
                  <a:spcPts val="3359"/>
                </a:lnSpc>
              </a:pPr>
              <a:endParaRPr/>
            </a:p>
          </p:txBody>
        </p:sp>
      </p:grpSp>
      <p:grpSp>
        <p:nvGrpSpPr>
          <p:cNvPr id="19" name="Group 19"/>
          <p:cNvGrpSpPr/>
          <p:nvPr/>
        </p:nvGrpSpPr>
        <p:grpSpPr>
          <a:xfrm>
            <a:off x="8253711" y="3052284"/>
            <a:ext cx="2447270" cy="1345020"/>
            <a:chOff x="0" y="0"/>
            <a:chExt cx="1686329" cy="926807"/>
          </a:xfrm>
        </p:grpSpPr>
        <p:sp>
          <p:nvSpPr>
            <p:cNvPr id="20" name="Freeform 20"/>
            <p:cNvSpPr/>
            <p:nvPr/>
          </p:nvSpPr>
          <p:spPr>
            <a:xfrm>
              <a:off x="0" y="0"/>
              <a:ext cx="1686329" cy="926807"/>
            </a:xfrm>
            <a:custGeom>
              <a:avLst/>
              <a:gdLst/>
              <a:ahLst/>
              <a:cxnLst/>
              <a:rect l="l" t="t" r="r" b="b"/>
              <a:pathLst>
                <a:path w="1686329" h="926807">
                  <a:moveTo>
                    <a:pt x="1561869" y="926807"/>
                  </a:moveTo>
                  <a:lnTo>
                    <a:pt x="124460" y="926807"/>
                  </a:lnTo>
                  <a:cubicBezTo>
                    <a:pt x="55880" y="926807"/>
                    <a:pt x="0" y="870927"/>
                    <a:pt x="0" y="802347"/>
                  </a:cubicBezTo>
                  <a:lnTo>
                    <a:pt x="0" y="124460"/>
                  </a:lnTo>
                  <a:cubicBezTo>
                    <a:pt x="0" y="55880"/>
                    <a:pt x="55880" y="0"/>
                    <a:pt x="124460" y="0"/>
                  </a:cubicBezTo>
                  <a:lnTo>
                    <a:pt x="1561869" y="0"/>
                  </a:lnTo>
                  <a:cubicBezTo>
                    <a:pt x="1630449" y="0"/>
                    <a:pt x="1686329" y="55880"/>
                    <a:pt x="1686329" y="124460"/>
                  </a:cubicBezTo>
                  <a:lnTo>
                    <a:pt x="1686329" y="802347"/>
                  </a:lnTo>
                  <a:cubicBezTo>
                    <a:pt x="1686329" y="870927"/>
                    <a:pt x="1630449" y="926807"/>
                    <a:pt x="1561869" y="926807"/>
                  </a:cubicBezTo>
                  <a:close/>
                </a:path>
              </a:pathLst>
            </a:custGeom>
            <a:solidFill>
              <a:srgbClr val="FEE134"/>
            </a:solidFill>
          </p:spPr>
        </p:sp>
      </p:grpSp>
      <p:sp>
        <p:nvSpPr>
          <p:cNvPr id="22" name="AutoShape 22"/>
          <p:cNvSpPr/>
          <p:nvPr/>
        </p:nvSpPr>
        <p:spPr>
          <a:xfrm>
            <a:off x="7405562" y="3329599"/>
            <a:ext cx="848149" cy="0"/>
          </a:xfrm>
          <a:prstGeom prst="line">
            <a:avLst/>
          </a:prstGeom>
          <a:ln w="19050" cap="flat">
            <a:solidFill>
              <a:srgbClr val="2B2A2A"/>
            </a:solidFill>
            <a:prstDash val="sysDash"/>
            <a:headEnd type="none" w="sm" len="sm"/>
            <a:tailEnd type="none" w="sm" len="sm"/>
          </a:ln>
        </p:spPr>
      </p:sp>
      <p:sp>
        <p:nvSpPr>
          <p:cNvPr id="24" name="AutoShape 24"/>
          <p:cNvSpPr/>
          <p:nvPr/>
        </p:nvSpPr>
        <p:spPr>
          <a:xfrm flipV="1">
            <a:off x="7399854" y="2591398"/>
            <a:ext cx="0" cy="1502777"/>
          </a:xfrm>
          <a:prstGeom prst="line">
            <a:avLst/>
          </a:prstGeom>
          <a:ln w="19050" cap="flat">
            <a:solidFill>
              <a:srgbClr val="2B2A2A"/>
            </a:solidFill>
            <a:prstDash val="sysDash"/>
            <a:headEnd type="none" w="sm" len="sm"/>
            <a:tailEnd type="none" w="sm" len="sm"/>
          </a:ln>
        </p:spPr>
      </p:sp>
      <p:grpSp>
        <p:nvGrpSpPr>
          <p:cNvPr id="25" name="Group 25"/>
          <p:cNvGrpSpPr/>
          <p:nvPr/>
        </p:nvGrpSpPr>
        <p:grpSpPr>
          <a:xfrm>
            <a:off x="6387805" y="2324004"/>
            <a:ext cx="563985" cy="56398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E134"/>
            </a:solidFill>
          </p:spPr>
        </p:sp>
        <p:sp>
          <p:nvSpPr>
            <p:cNvPr id="27" name="TextBox 27"/>
            <p:cNvSpPr txBox="1"/>
            <p:nvPr/>
          </p:nvSpPr>
          <p:spPr>
            <a:xfrm>
              <a:off x="76200" y="28575"/>
              <a:ext cx="660400" cy="708025"/>
            </a:xfrm>
            <a:prstGeom prst="rect">
              <a:avLst/>
            </a:prstGeom>
          </p:spPr>
          <p:txBody>
            <a:bodyPr lIns="30444" tIns="30444" rIns="30444" bIns="30444" rtlCol="0" anchor="ctr"/>
            <a:lstStyle/>
            <a:p>
              <a:pPr algn="ctr">
                <a:lnSpc>
                  <a:spcPts val="3359"/>
                </a:lnSpc>
              </a:pPr>
              <a:endParaRPr/>
            </a:p>
          </p:txBody>
        </p:sp>
      </p:grpSp>
      <p:grpSp>
        <p:nvGrpSpPr>
          <p:cNvPr id="28" name="Group 28"/>
          <p:cNvGrpSpPr/>
          <p:nvPr/>
        </p:nvGrpSpPr>
        <p:grpSpPr>
          <a:xfrm>
            <a:off x="4567945" y="2324004"/>
            <a:ext cx="1776629" cy="516991"/>
            <a:chOff x="0" y="0"/>
            <a:chExt cx="1396585" cy="406400"/>
          </a:xfrm>
        </p:grpSpPr>
        <p:sp>
          <p:nvSpPr>
            <p:cNvPr id="29" name="Freeform 29"/>
            <p:cNvSpPr/>
            <p:nvPr/>
          </p:nvSpPr>
          <p:spPr>
            <a:xfrm>
              <a:off x="0" y="0"/>
              <a:ext cx="1396585" cy="406400"/>
            </a:xfrm>
            <a:custGeom>
              <a:avLst/>
              <a:gdLst/>
              <a:ahLst/>
              <a:cxnLst/>
              <a:rect l="l" t="t" r="r" b="b"/>
              <a:pathLst>
                <a:path w="1396585" h="406400">
                  <a:moveTo>
                    <a:pt x="0" y="0"/>
                  </a:moveTo>
                  <a:lnTo>
                    <a:pt x="1193385" y="0"/>
                  </a:lnTo>
                  <a:lnTo>
                    <a:pt x="1396585" y="203200"/>
                  </a:lnTo>
                  <a:lnTo>
                    <a:pt x="1193385" y="406400"/>
                  </a:lnTo>
                  <a:lnTo>
                    <a:pt x="0" y="406400"/>
                  </a:lnTo>
                  <a:lnTo>
                    <a:pt x="203200" y="203200"/>
                  </a:lnTo>
                  <a:lnTo>
                    <a:pt x="0" y="0"/>
                  </a:lnTo>
                  <a:close/>
                </a:path>
              </a:pathLst>
            </a:custGeom>
            <a:solidFill>
              <a:srgbClr val="2B2A2A"/>
            </a:solidFill>
          </p:spPr>
        </p:sp>
        <p:sp>
          <p:nvSpPr>
            <p:cNvPr id="30" name="TextBox 30"/>
            <p:cNvSpPr txBox="1"/>
            <p:nvPr/>
          </p:nvSpPr>
          <p:spPr>
            <a:xfrm>
              <a:off x="177800" y="-47625"/>
              <a:ext cx="1142585" cy="454025"/>
            </a:xfrm>
            <a:prstGeom prst="rect">
              <a:avLst/>
            </a:prstGeom>
          </p:spPr>
          <p:txBody>
            <a:bodyPr lIns="30444" tIns="30444" rIns="30444" bIns="30444" rtlCol="0" anchor="ctr"/>
            <a:lstStyle/>
            <a:p>
              <a:pPr algn="ctr">
                <a:lnSpc>
                  <a:spcPts val="3359"/>
                </a:lnSpc>
              </a:pPr>
              <a:endParaRPr/>
            </a:p>
          </p:txBody>
        </p:sp>
      </p:grpSp>
      <p:grpSp>
        <p:nvGrpSpPr>
          <p:cNvPr id="31" name="Group 31"/>
          <p:cNvGrpSpPr/>
          <p:nvPr/>
        </p:nvGrpSpPr>
        <p:grpSpPr>
          <a:xfrm>
            <a:off x="4622662" y="3006925"/>
            <a:ext cx="2433912" cy="1390380"/>
            <a:chOff x="0" y="0"/>
            <a:chExt cx="1686329" cy="963321"/>
          </a:xfrm>
        </p:grpSpPr>
        <p:sp>
          <p:nvSpPr>
            <p:cNvPr id="32" name="Freeform 32"/>
            <p:cNvSpPr/>
            <p:nvPr/>
          </p:nvSpPr>
          <p:spPr>
            <a:xfrm>
              <a:off x="0" y="0"/>
              <a:ext cx="1686329" cy="963321"/>
            </a:xfrm>
            <a:custGeom>
              <a:avLst/>
              <a:gdLst/>
              <a:ahLst/>
              <a:cxnLst/>
              <a:rect l="l" t="t" r="r" b="b"/>
              <a:pathLst>
                <a:path w="1686329" h="963321">
                  <a:moveTo>
                    <a:pt x="1561869" y="963321"/>
                  </a:moveTo>
                  <a:lnTo>
                    <a:pt x="124460" y="963321"/>
                  </a:lnTo>
                  <a:cubicBezTo>
                    <a:pt x="55880" y="963321"/>
                    <a:pt x="0" y="907441"/>
                    <a:pt x="0" y="838861"/>
                  </a:cubicBezTo>
                  <a:lnTo>
                    <a:pt x="0" y="124460"/>
                  </a:lnTo>
                  <a:cubicBezTo>
                    <a:pt x="0" y="55880"/>
                    <a:pt x="55880" y="0"/>
                    <a:pt x="124460" y="0"/>
                  </a:cubicBezTo>
                  <a:lnTo>
                    <a:pt x="1561869" y="0"/>
                  </a:lnTo>
                  <a:cubicBezTo>
                    <a:pt x="1630449" y="0"/>
                    <a:pt x="1686329" y="55880"/>
                    <a:pt x="1686329" y="124460"/>
                  </a:cubicBezTo>
                  <a:lnTo>
                    <a:pt x="1686329" y="838861"/>
                  </a:lnTo>
                  <a:cubicBezTo>
                    <a:pt x="1686329" y="907441"/>
                    <a:pt x="1630449" y="963321"/>
                    <a:pt x="1561869" y="963321"/>
                  </a:cubicBezTo>
                  <a:close/>
                </a:path>
              </a:pathLst>
            </a:custGeom>
            <a:solidFill>
              <a:srgbClr val="FEE134"/>
            </a:solidFill>
          </p:spPr>
        </p:sp>
      </p:grpSp>
      <p:grpSp>
        <p:nvGrpSpPr>
          <p:cNvPr id="33" name="Group 33"/>
          <p:cNvGrpSpPr/>
          <p:nvPr/>
        </p:nvGrpSpPr>
        <p:grpSpPr>
          <a:xfrm>
            <a:off x="6494844" y="4626993"/>
            <a:ext cx="563985" cy="56398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E134"/>
            </a:solidFill>
          </p:spPr>
        </p:sp>
        <p:sp>
          <p:nvSpPr>
            <p:cNvPr id="35" name="TextBox 35"/>
            <p:cNvSpPr txBox="1"/>
            <p:nvPr/>
          </p:nvSpPr>
          <p:spPr>
            <a:xfrm>
              <a:off x="76200" y="28575"/>
              <a:ext cx="660400" cy="708025"/>
            </a:xfrm>
            <a:prstGeom prst="rect">
              <a:avLst/>
            </a:prstGeom>
          </p:spPr>
          <p:txBody>
            <a:bodyPr lIns="30444" tIns="30444" rIns="30444" bIns="30444" rtlCol="0" anchor="ctr"/>
            <a:lstStyle/>
            <a:p>
              <a:pPr algn="just">
                <a:lnSpc>
                  <a:spcPts val="3359"/>
                </a:lnSpc>
              </a:pPr>
              <a:endParaRPr/>
            </a:p>
          </p:txBody>
        </p:sp>
      </p:grpSp>
      <p:sp>
        <p:nvSpPr>
          <p:cNvPr id="36" name="TextBox 36"/>
          <p:cNvSpPr txBox="1"/>
          <p:nvPr/>
        </p:nvSpPr>
        <p:spPr>
          <a:xfrm>
            <a:off x="6125463" y="4735643"/>
            <a:ext cx="340929" cy="252728"/>
          </a:xfrm>
          <a:prstGeom prst="rect">
            <a:avLst/>
          </a:prstGeom>
        </p:spPr>
        <p:txBody>
          <a:bodyPr lIns="0" tIns="0" rIns="0" bIns="0" rtlCol="0" anchor="t">
            <a:spAutoFit/>
          </a:bodyPr>
          <a:lstStyle/>
          <a:p>
            <a:pPr algn="ctr">
              <a:lnSpc>
                <a:spcPts val="2013"/>
              </a:lnSpc>
            </a:pPr>
            <a:r>
              <a:rPr lang="en-US" sz="1438" spc="46">
                <a:solidFill>
                  <a:srgbClr val="000000"/>
                </a:solidFill>
                <a:latin typeface="TT Norms Semi-Bold"/>
              </a:rPr>
              <a:t>5</a:t>
            </a:r>
          </a:p>
        </p:txBody>
      </p:sp>
      <p:grpSp>
        <p:nvGrpSpPr>
          <p:cNvPr id="37" name="Group 37"/>
          <p:cNvGrpSpPr/>
          <p:nvPr/>
        </p:nvGrpSpPr>
        <p:grpSpPr>
          <a:xfrm>
            <a:off x="2786482" y="4664004"/>
            <a:ext cx="563985" cy="563985"/>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E134"/>
            </a:solidFill>
          </p:spPr>
        </p:sp>
        <p:sp>
          <p:nvSpPr>
            <p:cNvPr id="39" name="TextBox 39"/>
            <p:cNvSpPr txBox="1"/>
            <p:nvPr/>
          </p:nvSpPr>
          <p:spPr>
            <a:xfrm>
              <a:off x="76200" y="28575"/>
              <a:ext cx="660400" cy="708025"/>
            </a:xfrm>
            <a:prstGeom prst="rect">
              <a:avLst/>
            </a:prstGeom>
          </p:spPr>
          <p:txBody>
            <a:bodyPr lIns="30444" tIns="30444" rIns="30444" bIns="30444" rtlCol="0" anchor="ctr"/>
            <a:lstStyle/>
            <a:p>
              <a:pPr algn="just">
                <a:lnSpc>
                  <a:spcPts val="3359"/>
                </a:lnSpc>
              </a:pPr>
              <a:endParaRPr/>
            </a:p>
          </p:txBody>
        </p:sp>
      </p:grpSp>
      <p:grpSp>
        <p:nvGrpSpPr>
          <p:cNvPr id="40" name="Group 40"/>
          <p:cNvGrpSpPr/>
          <p:nvPr/>
        </p:nvGrpSpPr>
        <p:grpSpPr>
          <a:xfrm>
            <a:off x="1090183" y="4664004"/>
            <a:ext cx="1653068" cy="516991"/>
            <a:chOff x="0" y="0"/>
            <a:chExt cx="1299455" cy="406400"/>
          </a:xfrm>
        </p:grpSpPr>
        <p:sp>
          <p:nvSpPr>
            <p:cNvPr id="41" name="Freeform 41"/>
            <p:cNvSpPr/>
            <p:nvPr/>
          </p:nvSpPr>
          <p:spPr>
            <a:xfrm>
              <a:off x="0" y="0"/>
              <a:ext cx="1299455" cy="406400"/>
            </a:xfrm>
            <a:custGeom>
              <a:avLst/>
              <a:gdLst/>
              <a:ahLst/>
              <a:cxnLst/>
              <a:rect l="l" t="t" r="r" b="b"/>
              <a:pathLst>
                <a:path w="1299455" h="406400">
                  <a:moveTo>
                    <a:pt x="0" y="0"/>
                  </a:moveTo>
                  <a:lnTo>
                    <a:pt x="1096255" y="0"/>
                  </a:lnTo>
                  <a:lnTo>
                    <a:pt x="1299455" y="203200"/>
                  </a:lnTo>
                  <a:lnTo>
                    <a:pt x="1096255" y="406400"/>
                  </a:lnTo>
                  <a:lnTo>
                    <a:pt x="0" y="406400"/>
                  </a:lnTo>
                  <a:lnTo>
                    <a:pt x="203200" y="203200"/>
                  </a:lnTo>
                  <a:lnTo>
                    <a:pt x="0" y="0"/>
                  </a:lnTo>
                  <a:close/>
                </a:path>
              </a:pathLst>
            </a:custGeom>
            <a:solidFill>
              <a:srgbClr val="2B2A2A"/>
            </a:solidFill>
          </p:spPr>
        </p:sp>
        <p:sp>
          <p:nvSpPr>
            <p:cNvPr id="42" name="TextBox 42"/>
            <p:cNvSpPr txBox="1"/>
            <p:nvPr/>
          </p:nvSpPr>
          <p:spPr>
            <a:xfrm>
              <a:off x="177800" y="-47625"/>
              <a:ext cx="1045455" cy="454025"/>
            </a:xfrm>
            <a:prstGeom prst="rect">
              <a:avLst/>
            </a:prstGeom>
          </p:spPr>
          <p:txBody>
            <a:bodyPr lIns="30444" tIns="30444" rIns="30444" bIns="30444" rtlCol="0" anchor="ctr"/>
            <a:lstStyle/>
            <a:p>
              <a:pPr algn="just">
                <a:lnSpc>
                  <a:spcPts val="3359"/>
                </a:lnSpc>
              </a:pPr>
              <a:endParaRPr/>
            </a:p>
          </p:txBody>
        </p:sp>
      </p:grpSp>
      <p:sp>
        <p:nvSpPr>
          <p:cNvPr id="43" name="AutoShape 43"/>
          <p:cNvSpPr/>
          <p:nvPr/>
        </p:nvSpPr>
        <p:spPr>
          <a:xfrm>
            <a:off x="2637935" y="6431462"/>
            <a:ext cx="519766" cy="0"/>
          </a:xfrm>
          <a:prstGeom prst="line">
            <a:avLst/>
          </a:prstGeom>
          <a:ln w="19050" cap="flat">
            <a:solidFill>
              <a:srgbClr val="2B2A2A"/>
            </a:solidFill>
            <a:prstDash val="sysDash"/>
            <a:headEnd type="oval" w="lg" len="lg"/>
            <a:tailEnd type="none" w="sm" len="sm"/>
          </a:ln>
        </p:spPr>
      </p:sp>
      <p:grpSp>
        <p:nvGrpSpPr>
          <p:cNvPr id="45" name="Group 45"/>
          <p:cNvGrpSpPr/>
          <p:nvPr/>
        </p:nvGrpSpPr>
        <p:grpSpPr>
          <a:xfrm>
            <a:off x="1090183" y="5382617"/>
            <a:ext cx="2500167" cy="1470463"/>
            <a:chOff x="0" y="0"/>
            <a:chExt cx="1686329" cy="991808"/>
          </a:xfrm>
        </p:grpSpPr>
        <p:sp>
          <p:nvSpPr>
            <p:cNvPr id="46" name="Freeform 46"/>
            <p:cNvSpPr/>
            <p:nvPr/>
          </p:nvSpPr>
          <p:spPr>
            <a:xfrm>
              <a:off x="0" y="0"/>
              <a:ext cx="1686329" cy="991808"/>
            </a:xfrm>
            <a:custGeom>
              <a:avLst/>
              <a:gdLst/>
              <a:ahLst/>
              <a:cxnLst/>
              <a:rect l="l" t="t" r="r" b="b"/>
              <a:pathLst>
                <a:path w="1686329" h="991808">
                  <a:moveTo>
                    <a:pt x="1561869" y="991808"/>
                  </a:moveTo>
                  <a:lnTo>
                    <a:pt x="124460" y="991808"/>
                  </a:lnTo>
                  <a:cubicBezTo>
                    <a:pt x="55880" y="991808"/>
                    <a:pt x="0" y="935928"/>
                    <a:pt x="0" y="867348"/>
                  </a:cubicBezTo>
                  <a:lnTo>
                    <a:pt x="0" y="124460"/>
                  </a:lnTo>
                  <a:cubicBezTo>
                    <a:pt x="0" y="55880"/>
                    <a:pt x="55880" y="0"/>
                    <a:pt x="124460" y="0"/>
                  </a:cubicBezTo>
                  <a:lnTo>
                    <a:pt x="1561869" y="0"/>
                  </a:lnTo>
                  <a:cubicBezTo>
                    <a:pt x="1630449" y="0"/>
                    <a:pt x="1686329" y="55880"/>
                    <a:pt x="1686329" y="124460"/>
                  </a:cubicBezTo>
                  <a:lnTo>
                    <a:pt x="1686329" y="867348"/>
                  </a:lnTo>
                  <a:cubicBezTo>
                    <a:pt x="1686329" y="935928"/>
                    <a:pt x="1630449" y="991808"/>
                    <a:pt x="1561869" y="991808"/>
                  </a:cubicBezTo>
                  <a:close/>
                </a:path>
              </a:pathLst>
            </a:custGeom>
            <a:solidFill>
              <a:srgbClr val="FEE134"/>
            </a:solidFill>
          </p:spPr>
        </p:sp>
      </p:grpSp>
      <p:grpSp>
        <p:nvGrpSpPr>
          <p:cNvPr id="47" name="Group 47"/>
          <p:cNvGrpSpPr/>
          <p:nvPr/>
        </p:nvGrpSpPr>
        <p:grpSpPr>
          <a:xfrm>
            <a:off x="4749935" y="4650489"/>
            <a:ext cx="1653068" cy="516991"/>
            <a:chOff x="0" y="0"/>
            <a:chExt cx="1299455" cy="406400"/>
          </a:xfrm>
        </p:grpSpPr>
        <p:sp>
          <p:nvSpPr>
            <p:cNvPr id="48" name="Freeform 48"/>
            <p:cNvSpPr/>
            <p:nvPr/>
          </p:nvSpPr>
          <p:spPr>
            <a:xfrm>
              <a:off x="0" y="0"/>
              <a:ext cx="1299455" cy="406400"/>
            </a:xfrm>
            <a:custGeom>
              <a:avLst/>
              <a:gdLst/>
              <a:ahLst/>
              <a:cxnLst/>
              <a:rect l="l" t="t" r="r" b="b"/>
              <a:pathLst>
                <a:path w="1299455" h="406400">
                  <a:moveTo>
                    <a:pt x="0" y="0"/>
                  </a:moveTo>
                  <a:lnTo>
                    <a:pt x="1096255" y="0"/>
                  </a:lnTo>
                  <a:lnTo>
                    <a:pt x="1299455" y="203200"/>
                  </a:lnTo>
                  <a:lnTo>
                    <a:pt x="1096255" y="406400"/>
                  </a:lnTo>
                  <a:lnTo>
                    <a:pt x="0" y="406400"/>
                  </a:lnTo>
                  <a:lnTo>
                    <a:pt x="203200" y="203200"/>
                  </a:lnTo>
                  <a:lnTo>
                    <a:pt x="0" y="0"/>
                  </a:lnTo>
                  <a:close/>
                </a:path>
              </a:pathLst>
            </a:custGeom>
            <a:solidFill>
              <a:srgbClr val="2B2A2A"/>
            </a:solidFill>
          </p:spPr>
        </p:sp>
        <p:sp>
          <p:nvSpPr>
            <p:cNvPr id="49" name="TextBox 49"/>
            <p:cNvSpPr txBox="1"/>
            <p:nvPr/>
          </p:nvSpPr>
          <p:spPr>
            <a:xfrm>
              <a:off x="177800" y="-47625"/>
              <a:ext cx="1045455" cy="454025"/>
            </a:xfrm>
            <a:prstGeom prst="rect">
              <a:avLst/>
            </a:prstGeom>
          </p:spPr>
          <p:txBody>
            <a:bodyPr lIns="30444" tIns="30444" rIns="30444" bIns="30444" rtlCol="0" anchor="ctr"/>
            <a:lstStyle/>
            <a:p>
              <a:pPr algn="just">
                <a:lnSpc>
                  <a:spcPts val="3359"/>
                </a:lnSpc>
              </a:pPr>
              <a:endParaRPr/>
            </a:p>
          </p:txBody>
        </p:sp>
      </p:grpSp>
      <p:sp>
        <p:nvSpPr>
          <p:cNvPr id="50" name="AutoShape 50"/>
          <p:cNvSpPr/>
          <p:nvPr/>
        </p:nvSpPr>
        <p:spPr>
          <a:xfrm>
            <a:off x="3845940" y="5619095"/>
            <a:ext cx="885634" cy="0"/>
          </a:xfrm>
          <a:prstGeom prst="line">
            <a:avLst/>
          </a:prstGeom>
          <a:ln w="19050" cap="flat">
            <a:solidFill>
              <a:srgbClr val="2B2A2A"/>
            </a:solidFill>
            <a:prstDash val="sysDash"/>
            <a:headEnd type="none" w="sm" len="sm"/>
            <a:tailEnd type="none" w="sm" len="sm"/>
          </a:ln>
        </p:spPr>
      </p:sp>
      <p:sp>
        <p:nvSpPr>
          <p:cNvPr id="51" name="AutoShape 51"/>
          <p:cNvSpPr/>
          <p:nvPr/>
        </p:nvSpPr>
        <p:spPr>
          <a:xfrm>
            <a:off x="6288164" y="6317899"/>
            <a:ext cx="536891" cy="0"/>
          </a:xfrm>
          <a:prstGeom prst="line">
            <a:avLst/>
          </a:prstGeom>
          <a:ln w="19050" cap="flat">
            <a:solidFill>
              <a:srgbClr val="2B2A2A"/>
            </a:solidFill>
            <a:prstDash val="sysDash"/>
            <a:headEnd type="oval" w="lg" len="lg"/>
            <a:tailEnd type="none" w="sm" len="sm"/>
          </a:ln>
        </p:spPr>
      </p:sp>
      <p:grpSp>
        <p:nvGrpSpPr>
          <p:cNvPr id="52" name="Group 52"/>
          <p:cNvGrpSpPr/>
          <p:nvPr/>
        </p:nvGrpSpPr>
        <p:grpSpPr>
          <a:xfrm>
            <a:off x="4487073" y="5369103"/>
            <a:ext cx="2571755" cy="1521074"/>
            <a:chOff x="0" y="0"/>
            <a:chExt cx="1676899" cy="991808"/>
          </a:xfrm>
        </p:grpSpPr>
        <p:sp>
          <p:nvSpPr>
            <p:cNvPr id="53" name="Freeform 53"/>
            <p:cNvSpPr/>
            <p:nvPr/>
          </p:nvSpPr>
          <p:spPr>
            <a:xfrm>
              <a:off x="0" y="0"/>
              <a:ext cx="1676899" cy="991808"/>
            </a:xfrm>
            <a:custGeom>
              <a:avLst/>
              <a:gdLst/>
              <a:ahLst/>
              <a:cxnLst/>
              <a:rect l="l" t="t" r="r" b="b"/>
              <a:pathLst>
                <a:path w="1676899" h="991808">
                  <a:moveTo>
                    <a:pt x="1552439" y="991808"/>
                  </a:moveTo>
                  <a:lnTo>
                    <a:pt x="124460" y="991808"/>
                  </a:lnTo>
                  <a:cubicBezTo>
                    <a:pt x="55880" y="991808"/>
                    <a:pt x="0" y="935928"/>
                    <a:pt x="0" y="867348"/>
                  </a:cubicBezTo>
                  <a:lnTo>
                    <a:pt x="0" y="124460"/>
                  </a:lnTo>
                  <a:cubicBezTo>
                    <a:pt x="0" y="55880"/>
                    <a:pt x="55880" y="0"/>
                    <a:pt x="124460" y="0"/>
                  </a:cubicBezTo>
                  <a:lnTo>
                    <a:pt x="1552439" y="0"/>
                  </a:lnTo>
                  <a:cubicBezTo>
                    <a:pt x="1621019" y="0"/>
                    <a:pt x="1676899" y="55880"/>
                    <a:pt x="1676899" y="124460"/>
                  </a:cubicBezTo>
                  <a:lnTo>
                    <a:pt x="1676899" y="867348"/>
                  </a:lnTo>
                  <a:cubicBezTo>
                    <a:pt x="1676899" y="935928"/>
                    <a:pt x="1621019" y="991808"/>
                    <a:pt x="1552439" y="991808"/>
                  </a:cubicBezTo>
                  <a:close/>
                </a:path>
              </a:pathLst>
            </a:custGeom>
            <a:solidFill>
              <a:srgbClr val="FEE134"/>
            </a:solidFill>
          </p:spPr>
        </p:sp>
      </p:grpSp>
      <p:sp>
        <p:nvSpPr>
          <p:cNvPr id="54" name="AutoShape 54"/>
          <p:cNvSpPr/>
          <p:nvPr/>
        </p:nvSpPr>
        <p:spPr>
          <a:xfrm>
            <a:off x="3303202" y="4848268"/>
            <a:ext cx="560619" cy="0"/>
          </a:xfrm>
          <a:prstGeom prst="line">
            <a:avLst/>
          </a:prstGeom>
          <a:ln w="19050" cap="flat">
            <a:solidFill>
              <a:srgbClr val="2B2A2A"/>
            </a:solidFill>
            <a:prstDash val="sysDash"/>
            <a:headEnd type="oval" w="lg" len="lg"/>
            <a:tailEnd type="none" w="sm" len="sm"/>
          </a:ln>
        </p:spPr>
      </p:sp>
      <p:sp>
        <p:nvSpPr>
          <p:cNvPr id="55" name="AutoShape 55"/>
          <p:cNvSpPr/>
          <p:nvPr/>
        </p:nvSpPr>
        <p:spPr>
          <a:xfrm flipV="1">
            <a:off x="3839980" y="4848268"/>
            <a:ext cx="0" cy="1569193"/>
          </a:xfrm>
          <a:prstGeom prst="line">
            <a:avLst/>
          </a:prstGeom>
          <a:ln w="19050" cap="flat">
            <a:solidFill>
              <a:srgbClr val="2B2A2A"/>
            </a:solidFill>
            <a:prstDash val="sysDash"/>
            <a:headEnd type="none" w="sm" len="sm"/>
            <a:tailEnd type="none" w="sm" len="sm"/>
          </a:ln>
        </p:spPr>
      </p:sp>
      <p:grpSp>
        <p:nvGrpSpPr>
          <p:cNvPr id="56" name="Group 56"/>
          <p:cNvGrpSpPr/>
          <p:nvPr/>
        </p:nvGrpSpPr>
        <p:grpSpPr>
          <a:xfrm>
            <a:off x="10106835" y="4524241"/>
            <a:ext cx="605044" cy="605044"/>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E134"/>
            </a:solidFill>
          </p:spPr>
        </p:sp>
        <p:sp>
          <p:nvSpPr>
            <p:cNvPr id="58" name="TextBox 58"/>
            <p:cNvSpPr txBox="1"/>
            <p:nvPr/>
          </p:nvSpPr>
          <p:spPr>
            <a:xfrm>
              <a:off x="76200" y="19050"/>
              <a:ext cx="660400" cy="717550"/>
            </a:xfrm>
            <a:prstGeom prst="rect">
              <a:avLst/>
            </a:prstGeom>
          </p:spPr>
          <p:txBody>
            <a:bodyPr lIns="35745" tIns="35745" rIns="35745" bIns="35745" rtlCol="0" anchor="ctr"/>
            <a:lstStyle/>
            <a:p>
              <a:pPr algn="ctr">
                <a:lnSpc>
                  <a:spcPts val="3359"/>
                </a:lnSpc>
              </a:pPr>
              <a:endParaRPr/>
            </a:p>
          </p:txBody>
        </p:sp>
      </p:grpSp>
      <p:grpSp>
        <p:nvGrpSpPr>
          <p:cNvPr id="59" name="Group 59"/>
          <p:cNvGrpSpPr/>
          <p:nvPr/>
        </p:nvGrpSpPr>
        <p:grpSpPr>
          <a:xfrm>
            <a:off x="8287043" y="4524241"/>
            <a:ext cx="1773413" cy="554629"/>
            <a:chOff x="0" y="0"/>
            <a:chExt cx="1299455" cy="406400"/>
          </a:xfrm>
        </p:grpSpPr>
        <p:sp>
          <p:nvSpPr>
            <p:cNvPr id="60" name="Freeform 60"/>
            <p:cNvSpPr/>
            <p:nvPr/>
          </p:nvSpPr>
          <p:spPr>
            <a:xfrm>
              <a:off x="0" y="0"/>
              <a:ext cx="1299455" cy="406400"/>
            </a:xfrm>
            <a:custGeom>
              <a:avLst/>
              <a:gdLst/>
              <a:ahLst/>
              <a:cxnLst/>
              <a:rect l="l" t="t" r="r" b="b"/>
              <a:pathLst>
                <a:path w="1299455" h="406400">
                  <a:moveTo>
                    <a:pt x="0" y="0"/>
                  </a:moveTo>
                  <a:lnTo>
                    <a:pt x="1096255" y="0"/>
                  </a:lnTo>
                  <a:lnTo>
                    <a:pt x="1299455" y="203200"/>
                  </a:lnTo>
                  <a:lnTo>
                    <a:pt x="1096255" y="406400"/>
                  </a:lnTo>
                  <a:lnTo>
                    <a:pt x="0" y="406400"/>
                  </a:lnTo>
                  <a:lnTo>
                    <a:pt x="203200" y="203200"/>
                  </a:lnTo>
                  <a:lnTo>
                    <a:pt x="0" y="0"/>
                  </a:lnTo>
                  <a:close/>
                </a:path>
              </a:pathLst>
            </a:custGeom>
            <a:solidFill>
              <a:srgbClr val="2B2A2A"/>
            </a:solidFill>
          </p:spPr>
        </p:sp>
        <p:sp>
          <p:nvSpPr>
            <p:cNvPr id="61" name="TextBox 61"/>
            <p:cNvSpPr txBox="1"/>
            <p:nvPr/>
          </p:nvSpPr>
          <p:spPr>
            <a:xfrm>
              <a:off x="177800" y="-57150"/>
              <a:ext cx="1045455" cy="463550"/>
            </a:xfrm>
            <a:prstGeom prst="rect">
              <a:avLst/>
            </a:prstGeom>
          </p:spPr>
          <p:txBody>
            <a:bodyPr lIns="35745" tIns="35745" rIns="35745" bIns="35745" rtlCol="0" anchor="ctr"/>
            <a:lstStyle/>
            <a:p>
              <a:pPr algn="ctr">
                <a:lnSpc>
                  <a:spcPts val="3359"/>
                </a:lnSpc>
              </a:pPr>
              <a:endParaRPr/>
            </a:p>
          </p:txBody>
        </p:sp>
      </p:grpSp>
      <p:grpSp>
        <p:nvGrpSpPr>
          <p:cNvPr id="62" name="Group 62"/>
          <p:cNvGrpSpPr/>
          <p:nvPr/>
        </p:nvGrpSpPr>
        <p:grpSpPr>
          <a:xfrm>
            <a:off x="8287043" y="5329310"/>
            <a:ext cx="2653876" cy="1560867"/>
            <a:chOff x="0" y="0"/>
            <a:chExt cx="1686329" cy="991808"/>
          </a:xfrm>
        </p:grpSpPr>
        <p:sp>
          <p:nvSpPr>
            <p:cNvPr id="63" name="Freeform 63"/>
            <p:cNvSpPr/>
            <p:nvPr/>
          </p:nvSpPr>
          <p:spPr>
            <a:xfrm>
              <a:off x="0" y="0"/>
              <a:ext cx="1686329" cy="991808"/>
            </a:xfrm>
            <a:custGeom>
              <a:avLst/>
              <a:gdLst/>
              <a:ahLst/>
              <a:cxnLst/>
              <a:rect l="l" t="t" r="r" b="b"/>
              <a:pathLst>
                <a:path w="1686329" h="991808">
                  <a:moveTo>
                    <a:pt x="1561869" y="991808"/>
                  </a:moveTo>
                  <a:lnTo>
                    <a:pt x="124460" y="991808"/>
                  </a:lnTo>
                  <a:cubicBezTo>
                    <a:pt x="55880" y="991808"/>
                    <a:pt x="0" y="935928"/>
                    <a:pt x="0" y="867348"/>
                  </a:cubicBezTo>
                  <a:lnTo>
                    <a:pt x="0" y="124460"/>
                  </a:lnTo>
                  <a:cubicBezTo>
                    <a:pt x="0" y="55880"/>
                    <a:pt x="55880" y="0"/>
                    <a:pt x="124460" y="0"/>
                  </a:cubicBezTo>
                  <a:lnTo>
                    <a:pt x="1561869" y="0"/>
                  </a:lnTo>
                  <a:cubicBezTo>
                    <a:pt x="1630449" y="0"/>
                    <a:pt x="1686329" y="55880"/>
                    <a:pt x="1686329" y="124460"/>
                  </a:cubicBezTo>
                  <a:lnTo>
                    <a:pt x="1686329" y="867348"/>
                  </a:lnTo>
                  <a:cubicBezTo>
                    <a:pt x="1686329" y="935928"/>
                    <a:pt x="1630449" y="991808"/>
                    <a:pt x="1561869" y="991808"/>
                  </a:cubicBezTo>
                  <a:close/>
                </a:path>
              </a:pathLst>
            </a:custGeom>
            <a:solidFill>
              <a:srgbClr val="FEE134"/>
            </a:solidFill>
          </p:spPr>
        </p:sp>
      </p:grpSp>
      <p:grpSp>
        <p:nvGrpSpPr>
          <p:cNvPr id="64" name="Group 64"/>
          <p:cNvGrpSpPr/>
          <p:nvPr/>
        </p:nvGrpSpPr>
        <p:grpSpPr>
          <a:xfrm>
            <a:off x="2927063" y="7135710"/>
            <a:ext cx="614573" cy="614573"/>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E134"/>
            </a:solidFill>
          </p:spPr>
        </p:sp>
        <p:sp>
          <p:nvSpPr>
            <p:cNvPr id="66" name="TextBox 66"/>
            <p:cNvSpPr txBox="1"/>
            <p:nvPr/>
          </p:nvSpPr>
          <p:spPr>
            <a:xfrm>
              <a:off x="76200" y="19050"/>
              <a:ext cx="660400" cy="717550"/>
            </a:xfrm>
            <a:prstGeom prst="rect">
              <a:avLst/>
            </a:prstGeom>
          </p:spPr>
          <p:txBody>
            <a:bodyPr lIns="35745" tIns="35745" rIns="35745" bIns="35745" rtlCol="0" anchor="ctr"/>
            <a:lstStyle/>
            <a:p>
              <a:pPr algn="ctr">
                <a:lnSpc>
                  <a:spcPts val="3359"/>
                </a:lnSpc>
              </a:pPr>
              <a:endParaRPr/>
            </a:p>
          </p:txBody>
        </p:sp>
      </p:grpSp>
      <p:grpSp>
        <p:nvGrpSpPr>
          <p:cNvPr id="67" name="Group 67"/>
          <p:cNvGrpSpPr/>
          <p:nvPr/>
        </p:nvGrpSpPr>
        <p:grpSpPr>
          <a:xfrm>
            <a:off x="1028700" y="7196808"/>
            <a:ext cx="1801346" cy="563364"/>
            <a:chOff x="0" y="0"/>
            <a:chExt cx="1299455" cy="406400"/>
          </a:xfrm>
        </p:grpSpPr>
        <p:sp>
          <p:nvSpPr>
            <p:cNvPr id="68" name="Freeform 68"/>
            <p:cNvSpPr/>
            <p:nvPr/>
          </p:nvSpPr>
          <p:spPr>
            <a:xfrm>
              <a:off x="0" y="0"/>
              <a:ext cx="1299455" cy="406400"/>
            </a:xfrm>
            <a:custGeom>
              <a:avLst/>
              <a:gdLst/>
              <a:ahLst/>
              <a:cxnLst/>
              <a:rect l="l" t="t" r="r" b="b"/>
              <a:pathLst>
                <a:path w="1299455" h="406400">
                  <a:moveTo>
                    <a:pt x="0" y="0"/>
                  </a:moveTo>
                  <a:lnTo>
                    <a:pt x="1096255" y="0"/>
                  </a:lnTo>
                  <a:lnTo>
                    <a:pt x="1299455" y="203200"/>
                  </a:lnTo>
                  <a:lnTo>
                    <a:pt x="1096255" y="406400"/>
                  </a:lnTo>
                  <a:lnTo>
                    <a:pt x="0" y="406400"/>
                  </a:lnTo>
                  <a:lnTo>
                    <a:pt x="203200" y="203200"/>
                  </a:lnTo>
                  <a:lnTo>
                    <a:pt x="0" y="0"/>
                  </a:lnTo>
                  <a:close/>
                </a:path>
              </a:pathLst>
            </a:custGeom>
            <a:solidFill>
              <a:srgbClr val="2B2A2A"/>
            </a:solidFill>
          </p:spPr>
        </p:sp>
        <p:sp>
          <p:nvSpPr>
            <p:cNvPr id="69" name="TextBox 69"/>
            <p:cNvSpPr txBox="1"/>
            <p:nvPr/>
          </p:nvSpPr>
          <p:spPr>
            <a:xfrm>
              <a:off x="177800" y="-57150"/>
              <a:ext cx="1045455" cy="463550"/>
            </a:xfrm>
            <a:prstGeom prst="rect">
              <a:avLst/>
            </a:prstGeom>
          </p:spPr>
          <p:txBody>
            <a:bodyPr lIns="35745" tIns="35745" rIns="35745" bIns="35745" rtlCol="0" anchor="ctr"/>
            <a:lstStyle/>
            <a:p>
              <a:pPr algn="ctr">
                <a:lnSpc>
                  <a:spcPts val="3359"/>
                </a:lnSpc>
              </a:pPr>
              <a:endParaRPr/>
            </a:p>
          </p:txBody>
        </p:sp>
      </p:grpSp>
      <p:grpSp>
        <p:nvGrpSpPr>
          <p:cNvPr id="70" name="Group 70"/>
          <p:cNvGrpSpPr/>
          <p:nvPr/>
        </p:nvGrpSpPr>
        <p:grpSpPr>
          <a:xfrm>
            <a:off x="1028700" y="7864948"/>
            <a:ext cx="2512937" cy="1583058"/>
            <a:chOff x="0" y="0"/>
            <a:chExt cx="1720499" cy="1083851"/>
          </a:xfrm>
        </p:grpSpPr>
        <p:sp>
          <p:nvSpPr>
            <p:cNvPr id="71" name="Freeform 71"/>
            <p:cNvSpPr/>
            <p:nvPr/>
          </p:nvSpPr>
          <p:spPr>
            <a:xfrm>
              <a:off x="0" y="0"/>
              <a:ext cx="1720499" cy="1083851"/>
            </a:xfrm>
            <a:custGeom>
              <a:avLst/>
              <a:gdLst/>
              <a:ahLst/>
              <a:cxnLst/>
              <a:rect l="l" t="t" r="r" b="b"/>
              <a:pathLst>
                <a:path w="1720499" h="1083851">
                  <a:moveTo>
                    <a:pt x="1596039" y="1083851"/>
                  </a:moveTo>
                  <a:lnTo>
                    <a:pt x="124460" y="1083851"/>
                  </a:lnTo>
                  <a:cubicBezTo>
                    <a:pt x="55880" y="1083851"/>
                    <a:pt x="0" y="1027971"/>
                    <a:pt x="0" y="959391"/>
                  </a:cubicBezTo>
                  <a:lnTo>
                    <a:pt x="0" y="124460"/>
                  </a:lnTo>
                  <a:cubicBezTo>
                    <a:pt x="0" y="55880"/>
                    <a:pt x="55880" y="0"/>
                    <a:pt x="124460" y="0"/>
                  </a:cubicBezTo>
                  <a:lnTo>
                    <a:pt x="1596039" y="0"/>
                  </a:lnTo>
                  <a:cubicBezTo>
                    <a:pt x="1664619" y="0"/>
                    <a:pt x="1720499" y="55880"/>
                    <a:pt x="1720499" y="124460"/>
                  </a:cubicBezTo>
                  <a:lnTo>
                    <a:pt x="1720499" y="959391"/>
                  </a:lnTo>
                  <a:cubicBezTo>
                    <a:pt x="1720499" y="1027971"/>
                    <a:pt x="1664619" y="1083851"/>
                    <a:pt x="1596039" y="1083851"/>
                  </a:cubicBezTo>
                  <a:close/>
                </a:path>
              </a:pathLst>
            </a:custGeom>
            <a:solidFill>
              <a:srgbClr val="FEE134"/>
            </a:solidFill>
          </p:spPr>
        </p:sp>
      </p:grpSp>
      <p:sp>
        <p:nvSpPr>
          <p:cNvPr id="72" name="AutoShape 72"/>
          <p:cNvSpPr/>
          <p:nvPr/>
        </p:nvSpPr>
        <p:spPr>
          <a:xfrm>
            <a:off x="7017821" y="4826763"/>
            <a:ext cx="536891" cy="0"/>
          </a:xfrm>
          <a:prstGeom prst="line">
            <a:avLst/>
          </a:prstGeom>
          <a:ln w="19050" cap="flat">
            <a:solidFill>
              <a:srgbClr val="2B2A2A"/>
            </a:solidFill>
            <a:prstDash val="sysDash"/>
            <a:headEnd type="oval" w="lg" len="lg"/>
            <a:tailEnd type="none" w="sm" len="sm"/>
          </a:ln>
        </p:spPr>
      </p:sp>
      <p:sp>
        <p:nvSpPr>
          <p:cNvPr id="73" name="AutoShape 73"/>
          <p:cNvSpPr/>
          <p:nvPr/>
        </p:nvSpPr>
        <p:spPr>
          <a:xfrm flipV="1">
            <a:off x="7531879" y="4826763"/>
            <a:ext cx="0" cy="1502777"/>
          </a:xfrm>
          <a:prstGeom prst="line">
            <a:avLst/>
          </a:prstGeom>
          <a:ln w="19050" cap="flat">
            <a:solidFill>
              <a:srgbClr val="2B2A2A"/>
            </a:solidFill>
            <a:prstDash val="sysDash"/>
            <a:headEnd type="none" w="sm" len="sm"/>
            <a:tailEnd type="none" w="sm" len="sm"/>
          </a:ln>
        </p:spPr>
      </p:sp>
      <p:sp>
        <p:nvSpPr>
          <p:cNvPr id="74" name="Freeform 74"/>
          <p:cNvSpPr/>
          <p:nvPr/>
        </p:nvSpPr>
        <p:spPr>
          <a:xfrm>
            <a:off x="483060" y="527169"/>
            <a:ext cx="783642" cy="1003062"/>
          </a:xfrm>
          <a:custGeom>
            <a:avLst/>
            <a:gdLst/>
            <a:ahLst/>
            <a:cxnLst/>
            <a:rect l="l" t="t" r="r" b="b"/>
            <a:pathLst>
              <a:path w="783642" h="1003062">
                <a:moveTo>
                  <a:pt x="0" y="0"/>
                </a:moveTo>
                <a:lnTo>
                  <a:pt x="783642" y="0"/>
                </a:lnTo>
                <a:lnTo>
                  <a:pt x="783642" y="1003062"/>
                </a:lnTo>
                <a:lnTo>
                  <a:pt x="0" y="10030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5" name="Group 75"/>
          <p:cNvGrpSpPr/>
          <p:nvPr/>
        </p:nvGrpSpPr>
        <p:grpSpPr>
          <a:xfrm>
            <a:off x="11492615" y="1569146"/>
            <a:ext cx="6217540" cy="6756656"/>
            <a:chOff x="0" y="0"/>
            <a:chExt cx="8290053" cy="9008875"/>
          </a:xfrm>
        </p:grpSpPr>
        <p:sp>
          <p:nvSpPr>
            <p:cNvPr id="77" name="Freeform 77"/>
            <p:cNvSpPr/>
            <p:nvPr/>
          </p:nvSpPr>
          <p:spPr>
            <a:xfrm>
              <a:off x="0" y="0"/>
              <a:ext cx="4525315" cy="8319587"/>
            </a:xfrm>
            <a:custGeom>
              <a:avLst/>
              <a:gdLst/>
              <a:ahLst/>
              <a:cxnLst/>
              <a:rect l="l" t="t" r="r" b="b"/>
              <a:pathLst>
                <a:path w="4525315" h="8319587">
                  <a:moveTo>
                    <a:pt x="0" y="0"/>
                  </a:moveTo>
                  <a:lnTo>
                    <a:pt x="4525315" y="0"/>
                  </a:lnTo>
                  <a:lnTo>
                    <a:pt x="4525315" y="8319587"/>
                  </a:lnTo>
                  <a:lnTo>
                    <a:pt x="0" y="8319587"/>
                  </a:lnTo>
                  <a:lnTo>
                    <a:pt x="0" y="0"/>
                  </a:lnTo>
                  <a:close/>
                </a:path>
              </a:pathLst>
            </a:custGeom>
            <a:blipFill>
              <a:blip r:embed="rId4"/>
              <a:stretch>
                <a:fillRect l="-964" r="-964" b="-23205"/>
              </a:stretch>
            </a:blipFill>
            <a:ln w="47625" cap="sq">
              <a:solidFill>
                <a:srgbClr val="000000"/>
              </a:solidFill>
              <a:prstDash val="solid"/>
              <a:miter/>
            </a:ln>
          </p:spPr>
        </p:sp>
        <p:sp>
          <p:nvSpPr>
            <p:cNvPr id="78" name="TextBox 78"/>
            <p:cNvSpPr txBox="1"/>
            <p:nvPr/>
          </p:nvSpPr>
          <p:spPr>
            <a:xfrm>
              <a:off x="571500" y="8565164"/>
              <a:ext cx="3579014" cy="408728"/>
            </a:xfrm>
            <a:prstGeom prst="rect">
              <a:avLst/>
            </a:prstGeom>
          </p:spPr>
          <p:txBody>
            <a:bodyPr lIns="0" tIns="0" rIns="0" bIns="0" rtlCol="0" anchor="t">
              <a:spAutoFit/>
            </a:bodyPr>
            <a:lstStyle/>
            <a:p>
              <a:pPr algn="ctr">
                <a:lnSpc>
                  <a:spcPts val="2660"/>
                </a:lnSpc>
              </a:pPr>
              <a:r>
                <a:rPr lang="en-US" sz="1900">
                  <a:solidFill>
                    <a:srgbClr val="000000"/>
                  </a:solidFill>
                  <a:latin typeface="TT Norms Bold"/>
                </a:rPr>
                <a:t>Google maps Response</a:t>
              </a:r>
            </a:p>
          </p:txBody>
        </p:sp>
        <p:sp>
          <p:nvSpPr>
            <p:cNvPr id="79" name="TextBox 79"/>
            <p:cNvSpPr txBox="1"/>
            <p:nvPr/>
          </p:nvSpPr>
          <p:spPr>
            <a:xfrm>
              <a:off x="5048273" y="8565164"/>
              <a:ext cx="3241780" cy="443711"/>
            </a:xfrm>
            <a:prstGeom prst="rect">
              <a:avLst/>
            </a:prstGeom>
          </p:spPr>
          <p:txBody>
            <a:bodyPr wrap="square" lIns="0" tIns="0" rIns="0" bIns="0" rtlCol="0" anchor="t">
              <a:spAutoFit/>
            </a:bodyPr>
            <a:lstStyle/>
            <a:p>
              <a:pPr algn="ctr">
                <a:lnSpc>
                  <a:spcPts val="2660"/>
                </a:lnSpc>
              </a:pPr>
              <a:r>
                <a:rPr lang="en-US" sz="1900" dirty="0">
                  <a:solidFill>
                    <a:srgbClr val="000000"/>
                  </a:solidFill>
                  <a:latin typeface="TT Norms Bold"/>
                </a:rPr>
                <a:t>Diva Guard Response</a:t>
              </a:r>
            </a:p>
          </p:txBody>
        </p:sp>
      </p:grpSp>
      <p:grpSp>
        <p:nvGrpSpPr>
          <p:cNvPr id="80" name="Group 80"/>
          <p:cNvGrpSpPr/>
          <p:nvPr/>
        </p:nvGrpSpPr>
        <p:grpSpPr>
          <a:xfrm>
            <a:off x="4072376" y="7135710"/>
            <a:ext cx="7141471" cy="2755122"/>
            <a:chOff x="0" y="0"/>
            <a:chExt cx="9521961" cy="3673495"/>
          </a:xfrm>
        </p:grpSpPr>
        <p:grpSp>
          <p:nvGrpSpPr>
            <p:cNvPr id="81" name="Group 81"/>
            <p:cNvGrpSpPr/>
            <p:nvPr/>
          </p:nvGrpSpPr>
          <p:grpSpPr>
            <a:xfrm>
              <a:off x="0" y="0"/>
              <a:ext cx="9521961" cy="3673495"/>
              <a:chOff x="0" y="0"/>
              <a:chExt cx="1880881" cy="725629"/>
            </a:xfrm>
          </p:grpSpPr>
          <p:sp>
            <p:nvSpPr>
              <p:cNvPr id="82" name="Freeform 82"/>
              <p:cNvSpPr/>
              <p:nvPr/>
            </p:nvSpPr>
            <p:spPr>
              <a:xfrm>
                <a:off x="0" y="0"/>
                <a:ext cx="1880881" cy="725629"/>
              </a:xfrm>
              <a:custGeom>
                <a:avLst/>
                <a:gdLst/>
                <a:ahLst/>
                <a:cxnLst/>
                <a:rect l="l" t="t" r="r" b="b"/>
                <a:pathLst>
                  <a:path w="1880881" h="725629">
                    <a:moveTo>
                      <a:pt x="55288" y="0"/>
                    </a:moveTo>
                    <a:lnTo>
                      <a:pt x="1825593" y="0"/>
                    </a:lnTo>
                    <a:cubicBezTo>
                      <a:pt x="1856128" y="0"/>
                      <a:pt x="1880881" y="24753"/>
                      <a:pt x="1880881" y="55288"/>
                    </a:cubicBezTo>
                    <a:lnTo>
                      <a:pt x="1880881" y="670341"/>
                    </a:lnTo>
                    <a:cubicBezTo>
                      <a:pt x="1880881" y="700875"/>
                      <a:pt x="1856128" y="725629"/>
                      <a:pt x="1825593" y="725629"/>
                    </a:cubicBezTo>
                    <a:lnTo>
                      <a:pt x="55288" y="725629"/>
                    </a:lnTo>
                    <a:cubicBezTo>
                      <a:pt x="24753" y="725629"/>
                      <a:pt x="0" y="700875"/>
                      <a:pt x="0" y="670341"/>
                    </a:cubicBezTo>
                    <a:lnTo>
                      <a:pt x="0" y="55288"/>
                    </a:lnTo>
                    <a:cubicBezTo>
                      <a:pt x="0" y="24753"/>
                      <a:pt x="24753" y="0"/>
                      <a:pt x="55288" y="0"/>
                    </a:cubicBezTo>
                    <a:close/>
                  </a:path>
                </a:pathLst>
              </a:custGeom>
              <a:solidFill>
                <a:srgbClr val="E8D0BD">
                  <a:alpha val="53725"/>
                </a:srgbClr>
              </a:solidFill>
              <a:ln w="47625" cap="rnd">
                <a:solidFill>
                  <a:srgbClr val="000000">
                    <a:alpha val="53725"/>
                  </a:srgbClr>
                </a:solidFill>
                <a:prstDash val="solid"/>
                <a:round/>
              </a:ln>
            </p:spPr>
          </p:sp>
          <p:sp>
            <p:nvSpPr>
              <p:cNvPr id="83" name="TextBox 83"/>
              <p:cNvSpPr txBox="1"/>
              <p:nvPr/>
            </p:nvSpPr>
            <p:spPr>
              <a:xfrm>
                <a:off x="0" y="-28575"/>
                <a:ext cx="1880881" cy="754204"/>
              </a:xfrm>
              <a:prstGeom prst="rect">
                <a:avLst/>
              </a:prstGeom>
            </p:spPr>
            <p:txBody>
              <a:bodyPr lIns="50800" tIns="50800" rIns="50800" bIns="50800" rtlCol="0" anchor="ctr"/>
              <a:lstStyle/>
              <a:p>
                <a:pPr algn="ctr">
                  <a:lnSpc>
                    <a:spcPts val="2660"/>
                  </a:lnSpc>
                </a:pPr>
                <a:endParaRPr/>
              </a:p>
            </p:txBody>
          </p:sp>
        </p:grpSp>
        <p:sp>
          <p:nvSpPr>
            <p:cNvPr id="84" name="TextBox 84"/>
            <p:cNvSpPr txBox="1"/>
            <p:nvPr/>
          </p:nvSpPr>
          <p:spPr>
            <a:xfrm>
              <a:off x="2045006" y="260491"/>
              <a:ext cx="5378383" cy="525145"/>
            </a:xfrm>
            <a:prstGeom prst="rect">
              <a:avLst/>
            </a:prstGeom>
          </p:spPr>
          <p:txBody>
            <a:bodyPr lIns="0" tIns="0" rIns="0" bIns="0" rtlCol="0" anchor="t">
              <a:spAutoFit/>
            </a:bodyPr>
            <a:lstStyle/>
            <a:p>
              <a:pPr>
                <a:lnSpc>
                  <a:spcPts val="3359"/>
                </a:lnSpc>
              </a:pPr>
              <a:r>
                <a:rPr lang="en-US" sz="2400" spc="345">
                  <a:solidFill>
                    <a:srgbClr val="2E2E2E"/>
                  </a:solidFill>
                  <a:latin typeface="TT Norms Bold"/>
                </a:rPr>
                <a:t>TECH STACKS USED</a:t>
              </a:r>
            </a:p>
          </p:txBody>
        </p:sp>
        <p:sp>
          <p:nvSpPr>
            <p:cNvPr id="85" name="Freeform 85"/>
            <p:cNvSpPr/>
            <p:nvPr/>
          </p:nvSpPr>
          <p:spPr>
            <a:xfrm>
              <a:off x="587805" y="914400"/>
              <a:ext cx="903841" cy="903841"/>
            </a:xfrm>
            <a:custGeom>
              <a:avLst/>
              <a:gdLst/>
              <a:ahLst/>
              <a:cxnLst/>
              <a:rect l="l" t="t" r="r" b="b"/>
              <a:pathLst>
                <a:path w="903841" h="903841">
                  <a:moveTo>
                    <a:pt x="0" y="0"/>
                  </a:moveTo>
                  <a:lnTo>
                    <a:pt x="903842" y="0"/>
                  </a:lnTo>
                  <a:lnTo>
                    <a:pt x="903842" y="903841"/>
                  </a:lnTo>
                  <a:lnTo>
                    <a:pt x="0" y="9038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6" name="TextBox 86"/>
            <p:cNvSpPr txBox="1"/>
            <p:nvPr/>
          </p:nvSpPr>
          <p:spPr>
            <a:xfrm>
              <a:off x="707780" y="1914201"/>
              <a:ext cx="714375" cy="289348"/>
            </a:xfrm>
            <a:prstGeom prst="rect">
              <a:avLst/>
            </a:prstGeom>
          </p:spPr>
          <p:txBody>
            <a:bodyPr lIns="0" tIns="0" rIns="0" bIns="0" rtlCol="0" anchor="t">
              <a:spAutoFit/>
            </a:bodyPr>
            <a:lstStyle/>
            <a:p>
              <a:pPr algn="ctr">
                <a:lnSpc>
                  <a:spcPts val="1819"/>
                </a:lnSpc>
              </a:pPr>
              <a:r>
                <a:rPr lang="en-US" sz="1299">
                  <a:solidFill>
                    <a:srgbClr val="000000"/>
                  </a:solidFill>
                  <a:latin typeface="TT Norms"/>
                </a:rPr>
                <a:t>Python</a:t>
              </a:r>
            </a:p>
          </p:txBody>
        </p:sp>
        <p:sp>
          <p:nvSpPr>
            <p:cNvPr id="87" name="Freeform 87"/>
            <p:cNvSpPr/>
            <p:nvPr/>
          </p:nvSpPr>
          <p:spPr>
            <a:xfrm>
              <a:off x="2484196" y="914400"/>
              <a:ext cx="779563" cy="903841"/>
            </a:xfrm>
            <a:custGeom>
              <a:avLst/>
              <a:gdLst/>
              <a:ahLst/>
              <a:cxnLst/>
              <a:rect l="l" t="t" r="r" b="b"/>
              <a:pathLst>
                <a:path w="779563" h="903841">
                  <a:moveTo>
                    <a:pt x="0" y="0"/>
                  </a:moveTo>
                  <a:lnTo>
                    <a:pt x="779563" y="0"/>
                  </a:lnTo>
                  <a:lnTo>
                    <a:pt x="779563" y="903841"/>
                  </a:lnTo>
                  <a:lnTo>
                    <a:pt x="0" y="9038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8" name="TextBox 88"/>
            <p:cNvSpPr txBox="1"/>
            <p:nvPr/>
          </p:nvSpPr>
          <p:spPr>
            <a:xfrm>
              <a:off x="1594244" y="1914201"/>
              <a:ext cx="2461736" cy="594148"/>
            </a:xfrm>
            <a:prstGeom prst="rect">
              <a:avLst/>
            </a:prstGeom>
          </p:spPr>
          <p:txBody>
            <a:bodyPr lIns="0" tIns="0" rIns="0" bIns="0" rtlCol="0" anchor="t">
              <a:spAutoFit/>
            </a:bodyPr>
            <a:lstStyle/>
            <a:p>
              <a:pPr algn="ctr">
                <a:lnSpc>
                  <a:spcPts val="1819"/>
                </a:lnSpc>
                <a:spcBef>
                  <a:spcPct val="0"/>
                </a:spcBef>
              </a:pPr>
              <a:r>
                <a:rPr lang="en-US" sz="1299">
                  <a:solidFill>
                    <a:srgbClr val="000000"/>
                  </a:solidFill>
                  <a:latin typeface="TT Norms"/>
                </a:rPr>
                <a:t>Sentence Transformers</a:t>
              </a:r>
            </a:p>
            <a:p>
              <a:pPr algn="ctr">
                <a:lnSpc>
                  <a:spcPts val="1819"/>
                </a:lnSpc>
                <a:spcBef>
                  <a:spcPct val="0"/>
                </a:spcBef>
              </a:pPr>
              <a:r>
                <a:rPr lang="en-US" sz="1299">
                  <a:solidFill>
                    <a:srgbClr val="000000"/>
                  </a:solidFill>
                  <a:latin typeface="TT Norms"/>
                </a:rPr>
                <a:t> Model</a:t>
              </a:r>
            </a:p>
          </p:txBody>
        </p:sp>
        <p:sp>
          <p:nvSpPr>
            <p:cNvPr id="89" name="Freeform 89"/>
            <p:cNvSpPr/>
            <p:nvPr/>
          </p:nvSpPr>
          <p:spPr>
            <a:xfrm>
              <a:off x="4384258" y="985077"/>
              <a:ext cx="833164" cy="833164"/>
            </a:xfrm>
            <a:custGeom>
              <a:avLst/>
              <a:gdLst/>
              <a:ahLst/>
              <a:cxnLst/>
              <a:rect l="l" t="t" r="r" b="b"/>
              <a:pathLst>
                <a:path w="833164" h="833164">
                  <a:moveTo>
                    <a:pt x="0" y="0"/>
                  </a:moveTo>
                  <a:lnTo>
                    <a:pt x="833165" y="0"/>
                  </a:lnTo>
                  <a:lnTo>
                    <a:pt x="833165" y="833164"/>
                  </a:lnTo>
                  <a:lnTo>
                    <a:pt x="0" y="833164"/>
                  </a:lnTo>
                  <a:lnTo>
                    <a:pt x="0" y="0"/>
                  </a:lnTo>
                  <a:close/>
                </a:path>
              </a:pathLst>
            </a:custGeom>
            <a:blipFill>
              <a:blip r:embed="rId9"/>
              <a:stretch>
                <a:fillRect/>
              </a:stretch>
            </a:blipFill>
          </p:spPr>
        </p:sp>
        <p:sp>
          <p:nvSpPr>
            <p:cNvPr id="90" name="TextBox 90"/>
            <p:cNvSpPr txBox="1"/>
            <p:nvPr/>
          </p:nvSpPr>
          <p:spPr>
            <a:xfrm>
              <a:off x="4410117" y="2004332"/>
              <a:ext cx="781447" cy="289348"/>
            </a:xfrm>
            <a:prstGeom prst="rect">
              <a:avLst/>
            </a:prstGeom>
          </p:spPr>
          <p:txBody>
            <a:bodyPr lIns="0" tIns="0" rIns="0" bIns="0" rtlCol="0" anchor="t">
              <a:spAutoFit/>
            </a:bodyPr>
            <a:lstStyle/>
            <a:p>
              <a:pPr algn="ctr">
                <a:lnSpc>
                  <a:spcPts val="1819"/>
                </a:lnSpc>
                <a:spcBef>
                  <a:spcPct val="0"/>
                </a:spcBef>
              </a:pPr>
              <a:r>
                <a:rPr lang="en-US" sz="1299">
                  <a:solidFill>
                    <a:srgbClr val="000000"/>
                  </a:solidFill>
                  <a:latin typeface="TT Norms"/>
                </a:rPr>
                <a:t>FastAPI</a:t>
              </a:r>
            </a:p>
          </p:txBody>
        </p:sp>
        <p:sp>
          <p:nvSpPr>
            <p:cNvPr id="91" name="Freeform 91"/>
            <p:cNvSpPr/>
            <p:nvPr/>
          </p:nvSpPr>
          <p:spPr>
            <a:xfrm>
              <a:off x="6116551" y="976136"/>
              <a:ext cx="741685" cy="981307"/>
            </a:xfrm>
            <a:custGeom>
              <a:avLst/>
              <a:gdLst/>
              <a:ahLst/>
              <a:cxnLst/>
              <a:rect l="l" t="t" r="r" b="b"/>
              <a:pathLst>
                <a:path w="741685" h="981307">
                  <a:moveTo>
                    <a:pt x="0" y="0"/>
                  </a:moveTo>
                  <a:lnTo>
                    <a:pt x="741685" y="0"/>
                  </a:lnTo>
                  <a:lnTo>
                    <a:pt x="741685" y="981306"/>
                  </a:lnTo>
                  <a:lnTo>
                    <a:pt x="0" y="981306"/>
                  </a:lnTo>
                  <a:lnTo>
                    <a:pt x="0" y="0"/>
                  </a:lnTo>
                  <a:close/>
                </a:path>
              </a:pathLst>
            </a:custGeom>
            <a:blipFill>
              <a:blip r:embed="rId10"/>
              <a:stretch>
                <a:fillRect/>
              </a:stretch>
            </a:blipFill>
          </p:spPr>
        </p:sp>
        <p:sp>
          <p:nvSpPr>
            <p:cNvPr id="92" name="TextBox 92"/>
            <p:cNvSpPr txBox="1"/>
            <p:nvPr/>
          </p:nvSpPr>
          <p:spPr>
            <a:xfrm>
              <a:off x="6017522" y="2004331"/>
              <a:ext cx="1090612" cy="297517"/>
            </a:xfrm>
            <a:prstGeom prst="rect">
              <a:avLst/>
            </a:prstGeom>
          </p:spPr>
          <p:txBody>
            <a:bodyPr lIns="0" tIns="0" rIns="0" bIns="0" rtlCol="0" anchor="t">
              <a:spAutoFit/>
            </a:bodyPr>
            <a:lstStyle/>
            <a:p>
              <a:pPr algn="ctr">
                <a:lnSpc>
                  <a:spcPts val="1819"/>
                </a:lnSpc>
                <a:spcBef>
                  <a:spcPct val="0"/>
                </a:spcBef>
              </a:pPr>
              <a:r>
                <a:rPr lang="en-US" sz="1299" dirty="0">
                  <a:solidFill>
                    <a:srgbClr val="000000"/>
                  </a:solidFill>
                  <a:latin typeface="TT Norms"/>
                </a:rPr>
                <a:t>Geocoder</a:t>
              </a:r>
            </a:p>
          </p:txBody>
        </p:sp>
        <p:sp>
          <p:nvSpPr>
            <p:cNvPr id="93" name="Freeform 93"/>
            <p:cNvSpPr/>
            <p:nvPr/>
          </p:nvSpPr>
          <p:spPr>
            <a:xfrm>
              <a:off x="7694350" y="1187053"/>
              <a:ext cx="1499265" cy="425523"/>
            </a:xfrm>
            <a:custGeom>
              <a:avLst/>
              <a:gdLst/>
              <a:ahLst/>
              <a:cxnLst/>
              <a:rect l="l" t="t" r="r" b="b"/>
              <a:pathLst>
                <a:path w="1499265" h="425523">
                  <a:moveTo>
                    <a:pt x="0" y="0"/>
                  </a:moveTo>
                  <a:lnTo>
                    <a:pt x="1499265" y="0"/>
                  </a:lnTo>
                  <a:lnTo>
                    <a:pt x="1499265" y="425523"/>
                  </a:lnTo>
                  <a:lnTo>
                    <a:pt x="0" y="425523"/>
                  </a:lnTo>
                  <a:lnTo>
                    <a:pt x="0" y="0"/>
                  </a:lnTo>
                  <a:close/>
                </a:path>
              </a:pathLst>
            </a:custGeom>
            <a:blipFill>
              <a:blip r:embed="rId11"/>
              <a:stretch>
                <a:fillRect t="-145683" b="-106650"/>
              </a:stretch>
            </a:blipFill>
          </p:spPr>
        </p:sp>
        <p:sp>
          <p:nvSpPr>
            <p:cNvPr id="94" name="TextBox 94"/>
            <p:cNvSpPr txBox="1"/>
            <p:nvPr/>
          </p:nvSpPr>
          <p:spPr>
            <a:xfrm>
              <a:off x="7848653" y="1914201"/>
              <a:ext cx="877521" cy="289348"/>
            </a:xfrm>
            <a:prstGeom prst="rect">
              <a:avLst/>
            </a:prstGeom>
          </p:spPr>
          <p:txBody>
            <a:bodyPr lIns="0" tIns="0" rIns="0" bIns="0" rtlCol="0" anchor="t">
              <a:spAutoFit/>
            </a:bodyPr>
            <a:lstStyle/>
            <a:p>
              <a:pPr algn="ctr">
                <a:lnSpc>
                  <a:spcPts val="1819"/>
                </a:lnSpc>
                <a:spcBef>
                  <a:spcPct val="0"/>
                </a:spcBef>
              </a:pPr>
              <a:r>
                <a:rPr lang="en-US" sz="1299">
                  <a:solidFill>
                    <a:srgbClr val="000000"/>
                  </a:solidFill>
                  <a:latin typeface="TT Norms"/>
                </a:rPr>
                <a:t>ngrok</a:t>
              </a:r>
            </a:p>
          </p:txBody>
        </p:sp>
        <p:sp>
          <p:nvSpPr>
            <p:cNvPr id="95" name="Freeform 95"/>
            <p:cNvSpPr/>
            <p:nvPr/>
          </p:nvSpPr>
          <p:spPr>
            <a:xfrm>
              <a:off x="712588" y="2647591"/>
              <a:ext cx="2241624" cy="375646"/>
            </a:xfrm>
            <a:custGeom>
              <a:avLst/>
              <a:gdLst/>
              <a:ahLst/>
              <a:cxnLst/>
              <a:rect l="l" t="t" r="r" b="b"/>
              <a:pathLst>
                <a:path w="2241624" h="375646">
                  <a:moveTo>
                    <a:pt x="0" y="0"/>
                  </a:moveTo>
                  <a:lnTo>
                    <a:pt x="2241624" y="0"/>
                  </a:lnTo>
                  <a:lnTo>
                    <a:pt x="2241624" y="375646"/>
                  </a:lnTo>
                  <a:lnTo>
                    <a:pt x="0" y="375646"/>
                  </a:lnTo>
                  <a:lnTo>
                    <a:pt x="0" y="0"/>
                  </a:lnTo>
                  <a:close/>
                </a:path>
              </a:pathLst>
            </a:custGeom>
            <a:blipFill>
              <a:blip r:embed="rId12"/>
              <a:stretch>
                <a:fillRect/>
              </a:stretch>
            </a:blipFill>
          </p:spPr>
        </p:sp>
        <p:sp>
          <p:nvSpPr>
            <p:cNvPr id="96" name="TextBox 96"/>
            <p:cNvSpPr txBox="1"/>
            <p:nvPr/>
          </p:nvSpPr>
          <p:spPr>
            <a:xfrm>
              <a:off x="1205967" y="3193608"/>
              <a:ext cx="1531483" cy="305329"/>
            </a:xfrm>
            <a:prstGeom prst="rect">
              <a:avLst/>
            </a:prstGeom>
          </p:spPr>
          <p:txBody>
            <a:bodyPr wrap="square" lIns="0" tIns="0" rIns="0" bIns="0" rtlCol="0" anchor="t">
              <a:spAutoFit/>
            </a:bodyPr>
            <a:lstStyle/>
            <a:p>
              <a:pPr algn="ctr">
                <a:lnSpc>
                  <a:spcPts val="1819"/>
                </a:lnSpc>
                <a:spcBef>
                  <a:spcPct val="0"/>
                </a:spcBef>
              </a:pPr>
              <a:r>
                <a:rPr lang="en-US" sz="1299" dirty="0" err="1">
                  <a:solidFill>
                    <a:srgbClr val="000000"/>
                  </a:solidFill>
                  <a:latin typeface="TT Norms"/>
                </a:rPr>
                <a:t>Mapquest</a:t>
              </a:r>
              <a:r>
                <a:rPr lang="en-US" sz="1299" dirty="0">
                  <a:solidFill>
                    <a:srgbClr val="000000"/>
                  </a:solidFill>
                  <a:latin typeface="TT Norms"/>
                </a:rPr>
                <a:t> API</a:t>
              </a:r>
            </a:p>
          </p:txBody>
        </p:sp>
        <p:sp>
          <p:nvSpPr>
            <p:cNvPr id="97" name="Freeform 97"/>
            <p:cNvSpPr/>
            <p:nvPr/>
          </p:nvSpPr>
          <p:spPr>
            <a:xfrm>
              <a:off x="4387553" y="2463981"/>
              <a:ext cx="579454" cy="720714"/>
            </a:xfrm>
            <a:custGeom>
              <a:avLst/>
              <a:gdLst/>
              <a:ahLst/>
              <a:cxnLst/>
              <a:rect l="l" t="t" r="r" b="b"/>
              <a:pathLst>
                <a:path w="579454" h="720714">
                  <a:moveTo>
                    <a:pt x="0" y="0"/>
                  </a:moveTo>
                  <a:lnTo>
                    <a:pt x="579454" y="0"/>
                  </a:lnTo>
                  <a:lnTo>
                    <a:pt x="579454" y="720714"/>
                  </a:lnTo>
                  <a:lnTo>
                    <a:pt x="0" y="720714"/>
                  </a:lnTo>
                  <a:lnTo>
                    <a:pt x="0" y="0"/>
                  </a:lnTo>
                  <a:close/>
                </a:path>
              </a:pathLst>
            </a:custGeom>
            <a:blipFill>
              <a:blip r:embed="rId13"/>
              <a:stretch>
                <a:fillRect/>
              </a:stretch>
            </a:blipFill>
          </p:spPr>
        </p:sp>
        <p:sp>
          <p:nvSpPr>
            <p:cNvPr id="98" name="TextBox 98"/>
            <p:cNvSpPr txBox="1"/>
            <p:nvPr/>
          </p:nvSpPr>
          <p:spPr>
            <a:xfrm>
              <a:off x="3865239" y="3209590"/>
              <a:ext cx="1971080" cy="289348"/>
            </a:xfrm>
            <a:prstGeom prst="rect">
              <a:avLst/>
            </a:prstGeom>
          </p:spPr>
          <p:txBody>
            <a:bodyPr lIns="0" tIns="0" rIns="0" bIns="0" rtlCol="0" anchor="t">
              <a:spAutoFit/>
            </a:bodyPr>
            <a:lstStyle/>
            <a:p>
              <a:pPr algn="ctr">
                <a:lnSpc>
                  <a:spcPts val="1819"/>
                </a:lnSpc>
                <a:spcBef>
                  <a:spcPct val="0"/>
                </a:spcBef>
              </a:pPr>
              <a:r>
                <a:rPr lang="en-US" sz="1299">
                  <a:solidFill>
                    <a:srgbClr val="000000"/>
                  </a:solidFill>
                  <a:latin typeface="TT Norms"/>
                </a:rPr>
                <a:t>flutter_google_maps</a:t>
              </a:r>
            </a:p>
          </p:txBody>
        </p:sp>
        <p:sp>
          <p:nvSpPr>
            <p:cNvPr id="99" name="Freeform 99"/>
            <p:cNvSpPr/>
            <p:nvPr/>
          </p:nvSpPr>
          <p:spPr>
            <a:xfrm>
              <a:off x="6647883" y="2434521"/>
              <a:ext cx="912302" cy="840459"/>
            </a:xfrm>
            <a:custGeom>
              <a:avLst/>
              <a:gdLst/>
              <a:ahLst/>
              <a:cxnLst/>
              <a:rect l="l" t="t" r="r" b="b"/>
              <a:pathLst>
                <a:path w="912302" h="840459">
                  <a:moveTo>
                    <a:pt x="0" y="0"/>
                  </a:moveTo>
                  <a:lnTo>
                    <a:pt x="912303" y="0"/>
                  </a:lnTo>
                  <a:lnTo>
                    <a:pt x="912303" y="840458"/>
                  </a:lnTo>
                  <a:lnTo>
                    <a:pt x="0" y="84045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0" name="TextBox 100"/>
            <p:cNvSpPr txBox="1"/>
            <p:nvPr/>
          </p:nvSpPr>
          <p:spPr>
            <a:xfrm>
              <a:off x="6281266" y="3322606"/>
              <a:ext cx="1971079" cy="297517"/>
            </a:xfrm>
            <a:prstGeom prst="rect">
              <a:avLst/>
            </a:prstGeom>
          </p:spPr>
          <p:txBody>
            <a:bodyPr wrap="square" lIns="0" tIns="0" rIns="0" bIns="0" rtlCol="0" anchor="t">
              <a:spAutoFit/>
            </a:bodyPr>
            <a:lstStyle/>
            <a:p>
              <a:pPr algn="ctr">
                <a:lnSpc>
                  <a:spcPts val="1819"/>
                </a:lnSpc>
                <a:spcBef>
                  <a:spcPct val="0"/>
                </a:spcBef>
              </a:pPr>
              <a:r>
                <a:rPr lang="en-US" sz="1299" dirty="0">
                  <a:solidFill>
                    <a:srgbClr val="000000"/>
                  </a:solidFill>
                  <a:latin typeface="TT Norms"/>
                </a:rPr>
                <a:t>Google maps API</a:t>
              </a:r>
            </a:p>
          </p:txBody>
        </p:sp>
      </p:grpSp>
      <p:grpSp>
        <p:nvGrpSpPr>
          <p:cNvPr id="101" name="Group 101"/>
          <p:cNvGrpSpPr/>
          <p:nvPr/>
        </p:nvGrpSpPr>
        <p:grpSpPr>
          <a:xfrm>
            <a:off x="283466" y="2372907"/>
            <a:ext cx="692418" cy="6966996"/>
            <a:chOff x="0" y="0"/>
            <a:chExt cx="182365" cy="1834929"/>
          </a:xfrm>
        </p:grpSpPr>
        <p:sp>
          <p:nvSpPr>
            <p:cNvPr id="102" name="Freeform 102"/>
            <p:cNvSpPr/>
            <p:nvPr/>
          </p:nvSpPr>
          <p:spPr>
            <a:xfrm>
              <a:off x="0" y="0"/>
              <a:ext cx="182365" cy="1834929"/>
            </a:xfrm>
            <a:custGeom>
              <a:avLst/>
              <a:gdLst/>
              <a:ahLst/>
              <a:cxnLst/>
              <a:rect l="l" t="t" r="r" b="b"/>
              <a:pathLst>
                <a:path w="182365" h="1834929">
                  <a:moveTo>
                    <a:pt x="91183" y="0"/>
                  </a:moveTo>
                  <a:lnTo>
                    <a:pt x="91183" y="0"/>
                  </a:lnTo>
                  <a:cubicBezTo>
                    <a:pt x="141541" y="0"/>
                    <a:pt x="182365" y="40824"/>
                    <a:pt x="182365" y="91183"/>
                  </a:cubicBezTo>
                  <a:lnTo>
                    <a:pt x="182365" y="1743746"/>
                  </a:lnTo>
                  <a:cubicBezTo>
                    <a:pt x="182365" y="1794105"/>
                    <a:pt x="141541" y="1834929"/>
                    <a:pt x="91183" y="1834929"/>
                  </a:cubicBezTo>
                  <a:lnTo>
                    <a:pt x="91183" y="1834929"/>
                  </a:lnTo>
                  <a:cubicBezTo>
                    <a:pt x="40824" y="1834929"/>
                    <a:pt x="0" y="1794105"/>
                    <a:pt x="0" y="1743746"/>
                  </a:cubicBezTo>
                  <a:lnTo>
                    <a:pt x="0" y="91183"/>
                  </a:lnTo>
                  <a:cubicBezTo>
                    <a:pt x="0" y="40824"/>
                    <a:pt x="40824" y="0"/>
                    <a:pt x="91183" y="0"/>
                  </a:cubicBezTo>
                  <a:close/>
                </a:path>
              </a:pathLst>
            </a:custGeom>
            <a:solidFill>
              <a:srgbClr val="000000"/>
            </a:solidFill>
          </p:spPr>
        </p:sp>
        <p:sp>
          <p:nvSpPr>
            <p:cNvPr id="103" name="TextBox 103"/>
            <p:cNvSpPr txBox="1"/>
            <p:nvPr/>
          </p:nvSpPr>
          <p:spPr>
            <a:xfrm>
              <a:off x="0" y="-28575"/>
              <a:ext cx="182365" cy="1863504"/>
            </a:xfrm>
            <a:prstGeom prst="rect">
              <a:avLst/>
            </a:prstGeom>
          </p:spPr>
          <p:txBody>
            <a:bodyPr lIns="50800" tIns="50800" rIns="50800" bIns="50800" rtlCol="0" anchor="ctr"/>
            <a:lstStyle/>
            <a:p>
              <a:pPr algn="ctr">
                <a:lnSpc>
                  <a:spcPts val="2660"/>
                </a:lnSpc>
              </a:pPr>
              <a:endParaRPr/>
            </a:p>
          </p:txBody>
        </p:sp>
      </p:grpSp>
      <p:sp>
        <p:nvSpPr>
          <p:cNvPr id="104" name="TextBox 104"/>
          <p:cNvSpPr txBox="1"/>
          <p:nvPr/>
        </p:nvSpPr>
        <p:spPr>
          <a:xfrm>
            <a:off x="8404284" y="2364267"/>
            <a:ext cx="1351921" cy="497508"/>
          </a:xfrm>
          <a:prstGeom prst="rect">
            <a:avLst/>
          </a:prstGeom>
        </p:spPr>
        <p:txBody>
          <a:bodyPr lIns="0" tIns="0" rIns="0" bIns="0" rtlCol="0" anchor="t">
            <a:spAutoFit/>
          </a:bodyPr>
          <a:lstStyle/>
          <a:p>
            <a:pPr algn="ctr">
              <a:lnSpc>
                <a:spcPts val="2013"/>
              </a:lnSpc>
            </a:pPr>
            <a:r>
              <a:rPr lang="en-US" sz="1438" spc="46" dirty="0">
                <a:solidFill>
                  <a:srgbClr val="F4F4F3"/>
                </a:solidFill>
                <a:latin typeface="TT Norms Semi-Bold"/>
              </a:rPr>
              <a:t> Assigning weights</a:t>
            </a:r>
          </a:p>
        </p:txBody>
      </p:sp>
      <p:sp>
        <p:nvSpPr>
          <p:cNvPr id="105" name="TextBox 105"/>
          <p:cNvSpPr txBox="1"/>
          <p:nvPr/>
        </p:nvSpPr>
        <p:spPr>
          <a:xfrm>
            <a:off x="8497274" y="3160914"/>
            <a:ext cx="2028788" cy="1134651"/>
          </a:xfrm>
          <a:prstGeom prst="rect">
            <a:avLst/>
          </a:prstGeom>
        </p:spPr>
        <p:txBody>
          <a:bodyPr lIns="0" tIns="0" rIns="0" bIns="0" rtlCol="0" anchor="t">
            <a:spAutoFit/>
          </a:bodyPr>
          <a:lstStyle/>
          <a:p>
            <a:pPr algn="ctr">
              <a:lnSpc>
                <a:spcPts val="1510"/>
              </a:lnSpc>
            </a:pPr>
            <a:r>
              <a:rPr lang="en-US" sz="1078" spc="34" dirty="0">
                <a:solidFill>
                  <a:srgbClr val="2B2A2A"/>
                </a:solidFill>
                <a:latin typeface="TT Norms Medium"/>
              </a:rPr>
              <a:t>Weights assigned to different categories of crime, </a:t>
            </a:r>
          </a:p>
          <a:p>
            <a:pPr marL="0" lvl="0" indent="0" algn="ctr">
              <a:lnSpc>
                <a:spcPts val="1510"/>
              </a:lnSpc>
              <a:spcBef>
                <a:spcPct val="0"/>
              </a:spcBef>
            </a:pPr>
            <a:r>
              <a:rPr lang="en-US" sz="1078" spc="34" dirty="0">
                <a:solidFill>
                  <a:srgbClr val="2B2A2A"/>
                </a:solidFill>
                <a:latin typeface="TT Norms Medium"/>
              </a:rPr>
              <a:t>6 best routes were found between start destination and end destination based on risk factors. </a:t>
            </a:r>
          </a:p>
        </p:txBody>
      </p:sp>
      <p:grpSp>
        <p:nvGrpSpPr>
          <p:cNvPr id="106" name="Group 106"/>
          <p:cNvGrpSpPr/>
          <p:nvPr/>
        </p:nvGrpSpPr>
        <p:grpSpPr>
          <a:xfrm>
            <a:off x="1090183" y="2341465"/>
            <a:ext cx="2538408" cy="2055839"/>
            <a:chOff x="0" y="0"/>
            <a:chExt cx="3384544" cy="2741119"/>
          </a:xfrm>
        </p:grpSpPr>
        <p:grpSp>
          <p:nvGrpSpPr>
            <p:cNvPr id="107" name="Group 107"/>
            <p:cNvGrpSpPr/>
            <p:nvPr/>
          </p:nvGrpSpPr>
          <p:grpSpPr>
            <a:xfrm>
              <a:off x="0" y="0"/>
              <a:ext cx="2204090" cy="689321"/>
              <a:chOff x="0" y="0"/>
              <a:chExt cx="1299455" cy="406400"/>
            </a:xfrm>
          </p:grpSpPr>
          <p:sp>
            <p:nvSpPr>
              <p:cNvPr id="108" name="Freeform 108"/>
              <p:cNvSpPr/>
              <p:nvPr/>
            </p:nvSpPr>
            <p:spPr>
              <a:xfrm>
                <a:off x="0" y="0"/>
                <a:ext cx="1299455" cy="406400"/>
              </a:xfrm>
              <a:custGeom>
                <a:avLst/>
                <a:gdLst/>
                <a:ahLst/>
                <a:cxnLst/>
                <a:rect l="l" t="t" r="r" b="b"/>
                <a:pathLst>
                  <a:path w="1299455" h="406400">
                    <a:moveTo>
                      <a:pt x="0" y="0"/>
                    </a:moveTo>
                    <a:lnTo>
                      <a:pt x="1096255" y="0"/>
                    </a:lnTo>
                    <a:lnTo>
                      <a:pt x="1299455" y="203200"/>
                    </a:lnTo>
                    <a:lnTo>
                      <a:pt x="1096255" y="406400"/>
                    </a:lnTo>
                    <a:lnTo>
                      <a:pt x="0" y="406400"/>
                    </a:lnTo>
                    <a:lnTo>
                      <a:pt x="203200" y="203200"/>
                    </a:lnTo>
                    <a:lnTo>
                      <a:pt x="0" y="0"/>
                    </a:lnTo>
                    <a:close/>
                  </a:path>
                </a:pathLst>
              </a:custGeom>
              <a:solidFill>
                <a:srgbClr val="2B2A2A"/>
              </a:solidFill>
            </p:spPr>
          </p:sp>
          <p:sp>
            <p:nvSpPr>
              <p:cNvPr id="109" name="TextBox 109"/>
              <p:cNvSpPr txBox="1"/>
              <p:nvPr/>
            </p:nvSpPr>
            <p:spPr>
              <a:xfrm>
                <a:off x="177800" y="-47625"/>
                <a:ext cx="1045455" cy="454025"/>
              </a:xfrm>
              <a:prstGeom prst="rect">
                <a:avLst/>
              </a:prstGeom>
            </p:spPr>
            <p:txBody>
              <a:bodyPr lIns="30444" tIns="30444" rIns="30444" bIns="30444" rtlCol="0" anchor="ctr"/>
              <a:lstStyle/>
              <a:p>
                <a:pPr algn="ctr">
                  <a:lnSpc>
                    <a:spcPts val="3359"/>
                  </a:lnSpc>
                </a:pPr>
                <a:endParaRPr/>
              </a:p>
            </p:txBody>
          </p:sp>
        </p:grpSp>
        <p:grpSp>
          <p:nvGrpSpPr>
            <p:cNvPr id="110" name="Group 110"/>
            <p:cNvGrpSpPr/>
            <p:nvPr/>
          </p:nvGrpSpPr>
          <p:grpSpPr>
            <a:xfrm>
              <a:off x="2261732" y="0"/>
              <a:ext cx="751979" cy="751979"/>
              <a:chOff x="0" y="0"/>
              <a:chExt cx="812800" cy="812800"/>
            </a:xfrm>
          </p:grpSpPr>
          <p:sp>
            <p:nvSpPr>
              <p:cNvPr id="111" name="Freeform 1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E134"/>
              </a:solidFill>
            </p:spPr>
          </p:sp>
          <p:sp>
            <p:nvSpPr>
              <p:cNvPr id="112" name="TextBox 112"/>
              <p:cNvSpPr txBox="1"/>
              <p:nvPr/>
            </p:nvSpPr>
            <p:spPr>
              <a:xfrm>
                <a:off x="76200" y="28575"/>
                <a:ext cx="660400" cy="708025"/>
              </a:xfrm>
              <a:prstGeom prst="rect">
                <a:avLst/>
              </a:prstGeom>
            </p:spPr>
            <p:txBody>
              <a:bodyPr lIns="30444" tIns="30444" rIns="30444" bIns="30444" rtlCol="0" anchor="ctr"/>
              <a:lstStyle/>
              <a:p>
                <a:pPr algn="ctr">
                  <a:lnSpc>
                    <a:spcPts val="3359"/>
                  </a:lnSpc>
                </a:pPr>
                <a:endParaRPr/>
              </a:p>
            </p:txBody>
          </p:sp>
        </p:grpSp>
        <p:grpSp>
          <p:nvGrpSpPr>
            <p:cNvPr id="113" name="Group 113"/>
            <p:cNvGrpSpPr/>
            <p:nvPr/>
          </p:nvGrpSpPr>
          <p:grpSpPr>
            <a:xfrm>
              <a:off x="0" y="887280"/>
              <a:ext cx="3384544" cy="1853839"/>
              <a:chOff x="0" y="0"/>
              <a:chExt cx="1686329" cy="923665"/>
            </a:xfrm>
          </p:grpSpPr>
          <p:sp>
            <p:nvSpPr>
              <p:cNvPr id="114" name="Freeform 114"/>
              <p:cNvSpPr/>
              <p:nvPr/>
            </p:nvSpPr>
            <p:spPr>
              <a:xfrm>
                <a:off x="0" y="0"/>
                <a:ext cx="1686329" cy="923665"/>
              </a:xfrm>
              <a:custGeom>
                <a:avLst/>
                <a:gdLst/>
                <a:ahLst/>
                <a:cxnLst/>
                <a:rect l="l" t="t" r="r" b="b"/>
                <a:pathLst>
                  <a:path w="1686329" h="923665">
                    <a:moveTo>
                      <a:pt x="1561869" y="923664"/>
                    </a:moveTo>
                    <a:lnTo>
                      <a:pt x="124460" y="923664"/>
                    </a:lnTo>
                    <a:cubicBezTo>
                      <a:pt x="55880" y="923664"/>
                      <a:pt x="0" y="867785"/>
                      <a:pt x="0" y="799204"/>
                    </a:cubicBezTo>
                    <a:lnTo>
                      <a:pt x="0" y="124460"/>
                    </a:lnTo>
                    <a:cubicBezTo>
                      <a:pt x="0" y="55880"/>
                      <a:pt x="55880" y="0"/>
                      <a:pt x="124460" y="0"/>
                    </a:cubicBezTo>
                    <a:lnTo>
                      <a:pt x="1561869" y="0"/>
                    </a:lnTo>
                    <a:cubicBezTo>
                      <a:pt x="1630449" y="0"/>
                      <a:pt x="1686329" y="55880"/>
                      <a:pt x="1686329" y="124460"/>
                    </a:cubicBezTo>
                    <a:lnTo>
                      <a:pt x="1686329" y="799205"/>
                    </a:lnTo>
                    <a:cubicBezTo>
                      <a:pt x="1686329" y="867785"/>
                      <a:pt x="1630449" y="923665"/>
                      <a:pt x="1561869" y="923665"/>
                    </a:cubicBezTo>
                    <a:close/>
                  </a:path>
                </a:pathLst>
              </a:custGeom>
              <a:solidFill>
                <a:srgbClr val="FEE134"/>
              </a:solidFill>
            </p:spPr>
          </p:sp>
        </p:grpSp>
        <p:sp>
          <p:nvSpPr>
            <p:cNvPr id="115" name="TextBox 115"/>
            <p:cNvSpPr txBox="1"/>
            <p:nvPr/>
          </p:nvSpPr>
          <p:spPr>
            <a:xfrm>
              <a:off x="276508" y="194804"/>
              <a:ext cx="1802562" cy="324271"/>
            </a:xfrm>
            <a:prstGeom prst="rect">
              <a:avLst/>
            </a:prstGeom>
          </p:spPr>
          <p:txBody>
            <a:bodyPr lIns="0" tIns="0" rIns="0" bIns="0" rtlCol="0" anchor="t">
              <a:spAutoFit/>
            </a:bodyPr>
            <a:lstStyle/>
            <a:p>
              <a:pPr algn="ctr">
                <a:lnSpc>
                  <a:spcPts val="2013"/>
                </a:lnSpc>
              </a:pPr>
              <a:r>
                <a:rPr lang="en-US" sz="1438" spc="46">
                  <a:solidFill>
                    <a:srgbClr val="F4F4F3"/>
                  </a:solidFill>
                  <a:latin typeface="TT Norms Semi-Bold"/>
                </a:rPr>
                <a:t>Web Scraping </a:t>
              </a:r>
            </a:p>
          </p:txBody>
        </p:sp>
        <p:sp>
          <p:nvSpPr>
            <p:cNvPr id="116" name="TextBox 116"/>
            <p:cNvSpPr txBox="1"/>
            <p:nvPr/>
          </p:nvSpPr>
          <p:spPr>
            <a:xfrm>
              <a:off x="2410435" y="194804"/>
              <a:ext cx="454572" cy="324271"/>
            </a:xfrm>
            <a:prstGeom prst="rect">
              <a:avLst/>
            </a:prstGeom>
          </p:spPr>
          <p:txBody>
            <a:bodyPr lIns="0" tIns="0" rIns="0" bIns="0" rtlCol="0" anchor="t">
              <a:spAutoFit/>
            </a:bodyPr>
            <a:lstStyle/>
            <a:p>
              <a:pPr algn="ctr">
                <a:lnSpc>
                  <a:spcPts val="2013"/>
                </a:lnSpc>
              </a:pPr>
              <a:r>
                <a:rPr lang="en-US" sz="1438" spc="46">
                  <a:solidFill>
                    <a:srgbClr val="000000"/>
                  </a:solidFill>
                  <a:latin typeface="TT Norms Semi-Bold"/>
                </a:rPr>
                <a:t>1</a:t>
              </a:r>
            </a:p>
          </p:txBody>
        </p:sp>
        <p:sp>
          <p:nvSpPr>
            <p:cNvPr id="117" name="TextBox 117"/>
            <p:cNvSpPr txBox="1"/>
            <p:nvPr/>
          </p:nvSpPr>
          <p:spPr>
            <a:xfrm>
              <a:off x="339747" y="1298461"/>
              <a:ext cx="2705051" cy="1144245"/>
            </a:xfrm>
            <a:prstGeom prst="rect">
              <a:avLst/>
            </a:prstGeom>
          </p:spPr>
          <p:txBody>
            <a:bodyPr lIns="0" tIns="0" rIns="0" bIns="0" rtlCol="0" anchor="t">
              <a:spAutoFit/>
            </a:bodyPr>
            <a:lstStyle/>
            <a:p>
              <a:pPr algn="ctr">
                <a:lnSpc>
                  <a:spcPts val="1679"/>
                </a:lnSpc>
              </a:pPr>
              <a:r>
                <a:rPr lang="en-US" sz="1200" spc="38" dirty="0">
                  <a:solidFill>
                    <a:srgbClr val="2B2A2A"/>
                  </a:solidFill>
                  <a:latin typeface="TT Norms Medium"/>
                </a:rPr>
                <a:t>Web scraping for crime data and police station location data.</a:t>
              </a:r>
            </a:p>
            <a:p>
              <a:pPr marL="0" lvl="0" indent="0" algn="ctr">
                <a:lnSpc>
                  <a:spcPts val="1679"/>
                </a:lnSpc>
                <a:spcBef>
                  <a:spcPct val="0"/>
                </a:spcBef>
              </a:pPr>
              <a:r>
                <a:rPr lang="en-US" sz="1200" spc="38" dirty="0">
                  <a:solidFill>
                    <a:srgbClr val="2B2A2A"/>
                  </a:solidFill>
                  <a:latin typeface="TT Norms Medium"/>
                </a:rPr>
                <a:t>Website used- </a:t>
              </a:r>
              <a:r>
                <a:rPr lang="en-US" sz="1200" spc="38" dirty="0" err="1">
                  <a:solidFill>
                    <a:srgbClr val="2B2A2A"/>
                  </a:solidFill>
                  <a:latin typeface="TT Norms Medium"/>
                </a:rPr>
                <a:t>Safecity</a:t>
              </a:r>
              <a:endParaRPr lang="en-US" sz="1200" spc="38" dirty="0">
                <a:solidFill>
                  <a:srgbClr val="2B2A2A"/>
                </a:solidFill>
                <a:latin typeface="TT Norms Medium"/>
              </a:endParaRPr>
            </a:p>
          </p:txBody>
        </p:sp>
      </p:grpSp>
      <p:sp>
        <p:nvSpPr>
          <p:cNvPr id="118" name="TextBox 118"/>
          <p:cNvSpPr txBox="1"/>
          <p:nvPr/>
        </p:nvSpPr>
        <p:spPr>
          <a:xfrm>
            <a:off x="6499332" y="2460582"/>
            <a:ext cx="340929" cy="252728"/>
          </a:xfrm>
          <a:prstGeom prst="rect">
            <a:avLst/>
          </a:prstGeom>
        </p:spPr>
        <p:txBody>
          <a:bodyPr lIns="0" tIns="0" rIns="0" bIns="0" rtlCol="0" anchor="t">
            <a:spAutoFit/>
          </a:bodyPr>
          <a:lstStyle/>
          <a:p>
            <a:pPr algn="ctr">
              <a:lnSpc>
                <a:spcPts val="2013"/>
              </a:lnSpc>
            </a:pPr>
            <a:r>
              <a:rPr lang="en-US" sz="1438" spc="46">
                <a:solidFill>
                  <a:srgbClr val="000000"/>
                </a:solidFill>
                <a:latin typeface="TT Norms Semi-Bold"/>
              </a:rPr>
              <a:t>2</a:t>
            </a:r>
          </a:p>
        </p:txBody>
      </p:sp>
      <p:sp>
        <p:nvSpPr>
          <p:cNvPr id="119" name="TextBox 119"/>
          <p:cNvSpPr txBox="1"/>
          <p:nvPr/>
        </p:nvSpPr>
        <p:spPr>
          <a:xfrm>
            <a:off x="4693392" y="2297235"/>
            <a:ext cx="1500334" cy="755049"/>
          </a:xfrm>
          <a:prstGeom prst="rect">
            <a:avLst/>
          </a:prstGeom>
        </p:spPr>
        <p:txBody>
          <a:bodyPr lIns="0" tIns="0" rIns="0" bIns="0" rtlCol="0" anchor="t">
            <a:spAutoFit/>
          </a:bodyPr>
          <a:lstStyle/>
          <a:p>
            <a:pPr algn="ctr">
              <a:lnSpc>
                <a:spcPts val="2013"/>
              </a:lnSpc>
            </a:pPr>
            <a:r>
              <a:rPr lang="en-US" sz="1438" spc="46">
                <a:solidFill>
                  <a:srgbClr val="F4F4F3"/>
                </a:solidFill>
                <a:latin typeface="TT Norms Semi-Bold"/>
              </a:rPr>
              <a:t>Geocoding &amp;</a:t>
            </a:r>
          </a:p>
          <a:p>
            <a:pPr algn="ctr">
              <a:lnSpc>
                <a:spcPts val="2013"/>
              </a:lnSpc>
            </a:pPr>
            <a:r>
              <a:rPr lang="en-US" sz="1438" spc="46">
                <a:solidFill>
                  <a:srgbClr val="F4F4F3"/>
                </a:solidFill>
                <a:latin typeface="TT Norms Semi-Bold"/>
              </a:rPr>
              <a:t>Crime categories</a:t>
            </a:r>
          </a:p>
        </p:txBody>
      </p:sp>
      <p:sp>
        <p:nvSpPr>
          <p:cNvPr id="120" name="TextBox 120"/>
          <p:cNvSpPr txBox="1"/>
          <p:nvPr/>
        </p:nvSpPr>
        <p:spPr>
          <a:xfrm>
            <a:off x="4718383" y="3024799"/>
            <a:ext cx="2233407" cy="1324610"/>
          </a:xfrm>
          <a:prstGeom prst="rect">
            <a:avLst/>
          </a:prstGeom>
        </p:spPr>
        <p:txBody>
          <a:bodyPr lIns="0" tIns="0" rIns="0" bIns="0" rtlCol="0" anchor="t">
            <a:spAutoFit/>
          </a:bodyPr>
          <a:lstStyle/>
          <a:p>
            <a:pPr algn="ctr">
              <a:lnSpc>
                <a:spcPts val="1540"/>
              </a:lnSpc>
            </a:pPr>
            <a:r>
              <a:rPr lang="en-US" sz="1100" spc="35" dirty="0">
                <a:solidFill>
                  <a:srgbClr val="2B2A2A"/>
                </a:solidFill>
                <a:latin typeface="TT Norms Medium"/>
              </a:rPr>
              <a:t>Geocoding of police station to get their latitude and longitude using </a:t>
            </a:r>
            <a:r>
              <a:rPr lang="en-US" sz="1100" spc="35" dirty="0" err="1">
                <a:solidFill>
                  <a:srgbClr val="2B2A2A"/>
                </a:solidFill>
                <a:latin typeface="TT Norms Medium"/>
              </a:rPr>
              <a:t>Mapquest</a:t>
            </a:r>
            <a:r>
              <a:rPr lang="en-US" sz="1100" spc="35" dirty="0">
                <a:solidFill>
                  <a:srgbClr val="2B2A2A"/>
                </a:solidFill>
                <a:latin typeface="TT Norms Medium"/>
              </a:rPr>
              <a:t> API.</a:t>
            </a:r>
          </a:p>
          <a:p>
            <a:pPr marL="0" lvl="0" indent="0" algn="ctr">
              <a:lnSpc>
                <a:spcPts val="1540"/>
              </a:lnSpc>
              <a:spcBef>
                <a:spcPct val="0"/>
              </a:spcBef>
            </a:pPr>
            <a:r>
              <a:rPr lang="en-US" sz="1100" spc="35" dirty="0">
                <a:solidFill>
                  <a:srgbClr val="2B2A2A"/>
                </a:solidFill>
                <a:latin typeface="TT Norms Medium"/>
              </a:rPr>
              <a:t>Use of model of sentence-transformers to identify crime categories reported in police stations.</a:t>
            </a:r>
          </a:p>
        </p:txBody>
      </p:sp>
      <p:sp>
        <p:nvSpPr>
          <p:cNvPr id="121" name="TextBox 121"/>
          <p:cNvSpPr txBox="1"/>
          <p:nvPr/>
        </p:nvSpPr>
        <p:spPr>
          <a:xfrm>
            <a:off x="10026919" y="2497535"/>
            <a:ext cx="353726" cy="251259"/>
          </a:xfrm>
          <a:prstGeom prst="rect">
            <a:avLst/>
          </a:prstGeom>
        </p:spPr>
        <p:txBody>
          <a:bodyPr lIns="0" tIns="0" rIns="0" bIns="0" rtlCol="0" anchor="t">
            <a:spAutoFit/>
          </a:bodyPr>
          <a:lstStyle/>
          <a:p>
            <a:pPr algn="ctr">
              <a:lnSpc>
                <a:spcPts val="2089"/>
              </a:lnSpc>
            </a:pPr>
            <a:r>
              <a:rPr lang="en-US" sz="1492" spc="47">
                <a:solidFill>
                  <a:srgbClr val="000000"/>
                </a:solidFill>
                <a:latin typeface="TT Norms Semi-Bold"/>
              </a:rPr>
              <a:t>3</a:t>
            </a:r>
          </a:p>
        </p:txBody>
      </p:sp>
      <p:sp>
        <p:nvSpPr>
          <p:cNvPr id="122" name="TextBox 122"/>
          <p:cNvSpPr txBox="1"/>
          <p:nvPr/>
        </p:nvSpPr>
        <p:spPr>
          <a:xfrm>
            <a:off x="2898010" y="4800582"/>
            <a:ext cx="340929" cy="252728"/>
          </a:xfrm>
          <a:prstGeom prst="rect">
            <a:avLst/>
          </a:prstGeom>
        </p:spPr>
        <p:txBody>
          <a:bodyPr lIns="0" tIns="0" rIns="0" bIns="0" rtlCol="0" anchor="t">
            <a:spAutoFit/>
          </a:bodyPr>
          <a:lstStyle/>
          <a:p>
            <a:pPr algn="ctr">
              <a:lnSpc>
                <a:spcPts val="2013"/>
              </a:lnSpc>
            </a:pPr>
            <a:r>
              <a:rPr lang="en-US" sz="1438" spc="46">
                <a:solidFill>
                  <a:srgbClr val="000000"/>
                </a:solidFill>
                <a:latin typeface="TT Norms Semi-Bold"/>
              </a:rPr>
              <a:t>4</a:t>
            </a:r>
          </a:p>
        </p:txBody>
      </p:sp>
      <p:sp>
        <p:nvSpPr>
          <p:cNvPr id="123" name="TextBox 123"/>
          <p:cNvSpPr txBox="1"/>
          <p:nvPr/>
        </p:nvSpPr>
        <p:spPr>
          <a:xfrm>
            <a:off x="1329445" y="4773952"/>
            <a:ext cx="1351921" cy="503889"/>
          </a:xfrm>
          <a:prstGeom prst="rect">
            <a:avLst/>
          </a:prstGeom>
        </p:spPr>
        <p:txBody>
          <a:bodyPr lIns="0" tIns="0" rIns="0" bIns="0" rtlCol="0" anchor="t">
            <a:spAutoFit/>
          </a:bodyPr>
          <a:lstStyle/>
          <a:p>
            <a:pPr algn="ctr">
              <a:lnSpc>
                <a:spcPts val="2013"/>
              </a:lnSpc>
            </a:pPr>
            <a:r>
              <a:rPr lang="en-US" sz="1438" spc="46" dirty="0">
                <a:solidFill>
                  <a:srgbClr val="F4F4F3"/>
                </a:solidFill>
                <a:latin typeface="TT Norms Semi-Bold"/>
              </a:rPr>
              <a:t>/routes endpoint </a:t>
            </a:r>
          </a:p>
        </p:txBody>
      </p:sp>
      <p:sp>
        <p:nvSpPr>
          <p:cNvPr id="124" name="TextBox 124"/>
          <p:cNvSpPr txBox="1"/>
          <p:nvPr/>
        </p:nvSpPr>
        <p:spPr>
          <a:xfrm>
            <a:off x="1267045" y="5720312"/>
            <a:ext cx="2028788" cy="757836"/>
          </a:xfrm>
          <a:prstGeom prst="rect">
            <a:avLst/>
          </a:prstGeom>
        </p:spPr>
        <p:txBody>
          <a:bodyPr lIns="0" tIns="0" rIns="0" bIns="0" rtlCol="0" anchor="t">
            <a:spAutoFit/>
          </a:bodyPr>
          <a:lstStyle/>
          <a:p>
            <a:pPr marL="0" lvl="0" indent="0" algn="ctr">
              <a:lnSpc>
                <a:spcPts val="1510"/>
              </a:lnSpc>
              <a:spcBef>
                <a:spcPct val="0"/>
              </a:spcBef>
            </a:pPr>
            <a:r>
              <a:rPr lang="en-US" sz="1078" spc="34" dirty="0">
                <a:solidFill>
                  <a:srgbClr val="2B2A2A"/>
                </a:solidFill>
                <a:latin typeface="TT Norms Medium"/>
              </a:rPr>
              <a:t>/routes endpoint when called from the base URL fetches the 6 best routes and returns it as a response .</a:t>
            </a:r>
          </a:p>
        </p:txBody>
      </p:sp>
      <p:sp>
        <p:nvSpPr>
          <p:cNvPr id="125" name="TextBox 125"/>
          <p:cNvSpPr txBox="1"/>
          <p:nvPr/>
        </p:nvSpPr>
        <p:spPr>
          <a:xfrm>
            <a:off x="4914085" y="4635456"/>
            <a:ext cx="1351921" cy="503889"/>
          </a:xfrm>
          <a:prstGeom prst="rect">
            <a:avLst/>
          </a:prstGeom>
        </p:spPr>
        <p:txBody>
          <a:bodyPr lIns="0" tIns="0" rIns="0" bIns="0" rtlCol="0" anchor="t">
            <a:spAutoFit/>
          </a:bodyPr>
          <a:lstStyle/>
          <a:p>
            <a:pPr algn="ctr">
              <a:lnSpc>
                <a:spcPts val="2013"/>
              </a:lnSpc>
            </a:pPr>
            <a:r>
              <a:rPr lang="en-US" sz="1438" spc="46">
                <a:solidFill>
                  <a:srgbClr val="F4F4F3"/>
                </a:solidFill>
                <a:latin typeface="TT Norms Semi-Bold"/>
              </a:rPr>
              <a:t>/safest_path endpoint</a:t>
            </a:r>
          </a:p>
        </p:txBody>
      </p:sp>
      <p:sp>
        <p:nvSpPr>
          <p:cNvPr id="126" name="TextBox 126"/>
          <p:cNvSpPr txBox="1"/>
          <p:nvPr/>
        </p:nvSpPr>
        <p:spPr>
          <a:xfrm>
            <a:off x="4779199" y="5600045"/>
            <a:ext cx="2028788" cy="955198"/>
          </a:xfrm>
          <a:prstGeom prst="rect">
            <a:avLst/>
          </a:prstGeom>
        </p:spPr>
        <p:txBody>
          <a:bodyPr lIns="0" tIns="0" rIns="0" bIns="0" rtlCol="0" anchor="t">
            <a:spAutoFit/>
          </a:bodyPr>
          <a:lstStyle/>
          <a:p>
            <a:pPr marL="0" lvl="0" indent="0" algn="ctr">
              <a:lnSpc>
                <a:spcPts val="1510"/>
              </a:lnSpc>
              <a:spcBef>
                <a:spcPct val="0"/>
              </a:spcBef>
            </a:pPr>
            <a:r>
              <a:rPr lang="en-US" sz="1078" spc="34" dirty="0">
                <a:solidFill>
                  <a:srgbClr val="2B2A2A"/>
                </a:solidFill>
                <a:latin typeface="TT Norms"/>
              </a:rPr>
              <a:t>/</a:t>
            </a:r>
            <a:r>
              <a:rPr lang="en-US" sz="1078" spc="34" dirty="0" err="1">
                <a:solidFill>
                  <a:srgbClr val="2B2A2A"/>
                </a:solidFill>
                <a:latin typeface="TT Norms"/>
              </a:rPr>
              <a:t>safest_path</a:t>
            </a:r>
            <a:r>
              <a:rPr lang="en-US" sz="1078" spc="34" dirty="0">
                <a:solidFill>
                  <a:srgbClr val="2B2A2A"/>
                </a:solidFill>
                <a:latin typeface="TT Norms"/>
              </a:rPr>
              <a:t> endpoint takes response from /routes and displays the safest path among the all 6 fetched previously , the one with lowest risk score.</a:t>
            </a:r>
          </a:p>
        </p:txBody>
      </p:sp>
      <p:sp>
        <p:nvSpPr>
          <p:cNvPr id="127" name="TextBox 127"/>
          <p:cNvSpPr txBox="1"/>
          <p:nvPr/>
        </p:nvSpPr>
        <p:spPr>
          <a:xfrm>
            <a:off x="6539694" y="4684142"/>
            <a:ext cx="474284" cy="346205"/>
          </a:xfrm>
          <a:prstGeom prst="rect">
            <a:avLst/>
          </a:prstGeom>
        </p:spPr>
        <p:txBody>
          <a:bodyPr lIns="0" tIns="0" rIns="0" bIns="0" rtlCol="0" anchor="t">
            <a:spAutoFit/>
          </a:bodyPr>
          <a:lstStyle/>
          <a:p>
            <a:pPr algn="ctr">
              <a:lnSpc>
                <a:spcPts val="2801"/>
              </a:lnSpc>
            </a:pPr>
            <a:r>
              <a:rPr lang="en-US" sz="2000" spc="64">
                <a:solidFill>
                  <a:srgbClr val="000000"/>
                </a:solidFill>
                <a:latin typeface="TT Norms Semi-Bold"/>
              </a:rPr>
              <a:t>5</a:t>
            </a:r>
          </a:p>
        </p:txBody>
      </p:sp>
      <p:sp>
        <p:nvSpPr>
          <p:cNvPr id="128" name="TextBox 128"/>
          <p:cNvSpPr txBox="1"/>
          <p:nvPr/>
        </p:nvSpPr>
        <p:spPr>
          <a:xfrm>
            <a:off x="10250956" y="4683061"/>
            <a:ext cx="365750" cy="258828"/>
          </a:xfrm>
          <a:prstGeom prst="rect">
            <a:avLst/>
          </a:prstGeom>
        </p:spPr>
        <p:txBody>
          <a:bodyPr lIns="0" tIns="0" rIns="0" bIns="0" rtlCol="0" anchor="t">
            <a:spAutoFit/>
          </a:bodyPr>
          <a:lstStyle/>
          <a:p>
            <a:pPr algn="ctr">
              <a:lnSpc>
                <a:spcPts val="2160"/>
              </a:lnSpc>
            </a:pPr>
            <a:r>
              <a:rPr lang="en-US" sz="1542" spc="49">
                <a:solidFill>
                  <a:srgbClr val="000000"/>
                </a:solidFill>
                <a:latin typeface="TT Norms Semi-Bold"/>
              </a:rPr>
              <a:t>6</a:t>
            </a:r>
          </a:p>
        </p:txBody>
      </p:sp>
      <p:sp>
        <p:nvSpPr>
          <p:cNvPr id="129" name="TextBox 129"/>
          <p:cNvSpPr txBox="1"/>
          <p:nvPr/>
        </p:nvSpPr>
        <p:spPr>
          <a:xfrm>
            <a:off x="8497274" y="4642545"/>
            <a:ext cx="1450343" cy="258828"/>
          </a:xfrm>
          <a:prstGeom prst="rect">
            <a:avLst/>
          </a:prstGeom>
        </p:spPr>
        <p:txBody>
          <a:bodyPr lIns="0" tIns="0" rIns="0" bIns="0" rtlCol="0" anchor="t">
            <a:spAutoFit/>
          </a:bodyPr>
          <a:lstStyle/>
          <a:p>
            <a:pPr algn="ctr">
              <a:lnSpc>
                <a:spcPts val="2160"/>
              </a:lnSpc>
            </a:pPr>
            <a:r>
              <a:rPr lang="en-US" sz="1542" spc="49">
                <a:solidFill>
                  <a:srgbClr val="F4F4F3"/>
                </a:solidFill>
                <a:latin typeface="TT Norms Semi-Bold"/>
              </a:rPr>
              <a:t>Input Data</a:t>
            </a:r>
          </a:p>
        </p:txBody>
      </p:sp>
      <p:sp>
        <p:nvSpPr>
          <p:cNvPr id="130" name="TextBox 130"/>
          <p:cNvSpPr txBox="1"/>
          <p:nvPr/>
        </p:nvSpPr>
        <p:spPr>
          <a:xfrm>
            <a:off x="8399859" y="5475983"/>
            <a:ext cx="2382069" cy="1139286"/>
          </a:xfrm>
          <a:prstGeom prst="rect">
            <a:avLst/>
          </a:prstGeom>
        </p:spPr>
        <p:txBody>
          <a:bodyPr lIns="0" tIns="0" rIns="0" bIns="0" rtlCol="0" anchor="t">
            <a:spAutoFit/>
          </a:bodyPr>
          <a:lstStyle/>
          <a:p>
            <a:pPr algn="ctr">
              <a:lnSpc>
                <a:spcPts val="1773"/>
              </a:lnSpc>
            </a:pPr>
            <a:r>
              <a:rPr lang="en-US" sz="1266" spc="40" dirty="0">
                <a:solidFill>
                  <a:srgbClr val="2B2A2A"/>
                </a:solidFill>
                <a:latin typeface="TT Norms Medium"/>
              </a:rPr>
              <a:t>User gives input data : </a:t>
            </a:r>
            <a:r>
              <a:rPr lang="en-US" sz="1266" spc="40" dirty="0" err="1">
                <a:solidFill>
                  <a:srgbClr val="2B2A2A"/>
                </a:solidFill>
                <a:latin typeface="TT Norms Medium"/>
              </a:rPr>
              <a:t>Start_location</a:t>
            </a:r>
            <a:r>
              <a:rPr lang="en-US" sz="1266" spc="40" dirty="0">
                <a:solidFill>
                  <a:srgbClr val="2B2A2A"/>
                </a:solidFill>
                <a:latin typeface="TT Norms Medium"/>
              </a:rPr>
              <a:t> and </a:t>
            </a:r>
            <a:r>
              <a:rPr lang="en-US" sz="1266" spc="40" dirty="0" err="1">
                <a:solidFill>
                  <a:srgbClr val="2B2A2A"/>
                </a:solidFill>
                <a:latin typeface="TT Norms Medium"/>
              </a:rPr>
              <a:t>End_location</a:t>
            </a:r>
            <a:r>
              <a:rPr lang="en-US" sz="1266" spc="40" dirty="0">
                <a:solidFill>
                  <a:srgbClr val="2B2A2A"/>
                </a:solidFill>
                <a:latin typeface="TT Norms Medium"/>
              </a:rPr>
              <a:t> .</a:t>
            </a:r>
          </a:p>
          <a:p>
            <a:pPr marL="0" lvl="0" indent="0" algn="ctr">
              <a:lnSpc>
                <a:spcPts val="1773"/>
              </a:lnSpc>
              <a:spcBef>
                <a:spcPct val="0"/>
              </a:spcBef>
            </a:pPr>
            <a:r>
              <a:rPr lang="en-US" sz="1266" spc="40" dirty="0">
                <a:solidFill>
                  <a:srgbClr val="2B2A2A"/>
                </a:solidFill>
                <a:latin typeface="TT Norms Medium"/>
              </a:rPr>
              <a:t>This is sent to /</a:t>
            </a:r>
            <a:r>
              <a:rPr lang="en-US" sz="1266" spc="40" dirty="0" err="1">
                <a:solidFill>
                  <a:srgbClr val="2B2A2A"/>
                </a:solidFill>
                <a:latin typeface="TT Norms Medium"/>
              </a:rPr>
              <a:t>safest_path</a:t>
            </a:r>
            <a:r>
              <a:rPr lang="en-US" sz="1266" spc="40" dirty="0">
                <a:solidFill>
                  <a:srgbClr val="2B2A2A"/>
                </a:solidFill>
                <a:latin typeface="TT Norms Medium"/>
              </a:rPr>
              <a:t> endpoint which gives the safest path as output , in </a:t>
            </a:r>
            <a:r>
              <a:rPr lang="en-US" sz="1266" spc="40" dirty="0" err="1">
                <a:solidFill>
                  <a:srgbClr val="2B2A2A"/>
                </a:solidFill>
                <a:latin typeface="TT Norms Medium"/>
              </a:rPr>
              <a:t>json</a:t>
            </a:r>
            <a:r>
              <a:rPr lang="en-US" sz="1266" spc="40" dirty="0">
                <a:solidFill>
                  <a:srgbClr val="2B2A2A"/>
                </a:solidFill>
                <a:latin typeface="TT Norms Medium"/>
              </a:rPr>
              <a:t> format.</a:t>
            </a:r>
          </a:p>
        </p:txBody>
      </p:sp>
      <p:sp>
        <p:nvSpPr>
          <p:cNvPr id="131" name="TextBox 131"/>
          <p:cNvSpPr txBox="1"/>
          <p:nvPr/>
        </p:nvSpPr>
        <p:spPr>
          <a:xfrm>
            <a:off x="3045778" y="7297482"/>
            <a:ext cx="371510" cy="262455"/>
          </a:xfrm>
          <a:prstGeom prst="rect">
            <a:avLst/>
          </a:prstGeom>
        </p:spPr>
        <p:txBody>
          <a:bodyPr lIns="0" tIns="0" rIns="0" bIns="0" rtlCol="0" anchor="t">
            <a:spAutoFit/>
          </a:bodyPr>
          <a:lstStyle/>
          <a:p>
            <a:pPr algn="ctr">
              <a:lnSpc>
                <a:spcPts val="2194"/>
              </a:lnSpc>
            </a:pPr>
            <a:r>
              <a:rPr lang="en-US" sz="1567" spc="50">
                <a:solidFill>
                  <a:srgbClr val="000000"/>
                </a:solidFill>
                <a:latin typeface="TT Norms Semi-Bold"/>
              </a:rPr>
              <a:t>7</a:t>
            </a:r>
          </a:p>
        </p:txBody>
      </p:sp>
      <p:sp>
        <p:nvSpPr>
          <p:cNvPr id="132" name="TextBox 132"/>
          <p:cNvSpPr txBox="1"/>
          <p:nvPr/>
        </p:nvSpPr>
        <p:spPr>
          <a:xfrm>
            <a:off x="1192779" y="7187724"/>
            <a:ext cx="1473187" cy="536144"/>
          </a:xfrm>
          <a:prstGeom prst="rect">
            <a:avLst/>
          </a:prstGeom>
        </p:spPr>
        <p:txBody>
          <a:bodyPr lIns="0" tIns="0" rIns="0" bIns="0" rtlCol="0" anchor="t">
            <a:spAutoFit/>
          </a:bodyPr>
          <a:lstStyle/>
          <a:p>
            <a:pPr algn="ctr">
              <a:lnSpc>
                <a:spcPts val="2194"/>
              </a:lnSpc>
            </a:pPr>
            <a:r>
              <a:rPr lang="en-US" sz="1567" spc="50">
                <a:solidFill>
                  <a:srgbClr val="F4F4F3"/>
                </a:solidFill>
                <a:latin typeface="TT Norms Semi-Bold"/>
              </a:rPr>
              <a:t>Response on App UI</a:t>
            </a:r>
          </a:p>
        </p:txBody>
      </p:sp>
      <p:sp>
        <p:nvSpPr>
          <p:cNvPr id="133" name="TextBox 133"/>
          <p:cNvSpPr txBox="1"/>
          <p:nvPr/>
        </p:nvSpPr>
        <p:spPr>
          <a:xfrm>
            <a:off x="1159773" y="8049869"/>
            <a:ext cx="2210768" cy="1219565"/>
          </a:xfrm>
          <a:prstGeom prst="rect">
            <a:avLst/>
          </a:prstGeom>
        </p:spPr>
        <p:txBody>
          <a:bodyPr lIns="0" tIns="0" rIns="0" bIns="0" rtlCol="0" anchor="t">
            <a:spAutoFit/>
          </a:bodyPr>
          <a:lstStyle/>
          <a:p>
            <a:pPr marL="0" lvl="0" indent="0" algn="ctr">
              <a:lnSpc>
                <a:spcPts val="1645"/>
              </a:lnSpc>
              <a:spcBef>
                <a:spcPct val="0"/>
              </a:spcBef>
            </a:pPr>
            <a:r>
              <a:rPr lang="en-US" sz="1175" spc="37" dirty="0">
                <a:solidFill>
                  <a:srgbClr val="2B2A2A"/>
                </a:solidFill>
                <a:latin typeface="TT Norms Medium"/>
              </a:rPr>
              <a:t>The {</a:t>
            </a:r>
            <a:r>
              <a:rPr lang="en-US" sz="1175" spc="37" dirty="0" err="1">
                <a:solidFill>
                  <a:srgbClr val="2B2A2A"/>
                </a:solidFill>
                <a:latin typeface="TT Norms Medium"/>
              </a:rPr>
              <a:t>Lat,Lng</a:t>
            </a:r>
            <a:r>
              <a:rPr lang="en-US" sz="1175" spc="37" dirty="0">
                <a:solidFill>
                  <a:srgbClr val="2B2A2A"/>
                </a:solidFill>
                <a:latin typeface="TT Norms Medium"/>
              </a:rPr>
              <a:t>} of different nodes obtained in the path is stored in an array and then passed upon to </a:t>
            </a:r>
            <a:r>
              <a:rPr lang="en-US" sz="1175" spc="37" dirty="0" err="1">
                <a:solidFill>
                  <a:srgbClr val="2B2A2A"/>
                </a:solidFill>
                <a:latin typeface="TT Norms Medium"/>
              </a:rPr>
              <a:t>flutter_google_maps</a:t>
            </a:r>
            <a:r>
              <a:rPr lang="en-US" sz="1175" spc="37" dirty="0">
                <a:solidFill>
                  <a:srgbClr val="2B2A2A"/>
                </a:solidFill>
                <a:latin typeface="TT Norms Medium"/>
              </a:rPr>
              <a:t> package which renders the markers and creates a polyline out of it.</a:t>
            </a:r>
          </a:p>
        </p:txBody>
      </p:sp>
      <p:sp>
        <p:nvSpPr>
          <p:cNvPr id="134" name="TextBox 134"/>
          <p:cNvSpPr txBox="1"/>
          <p:nvPr/>
        </p:nvSpPr>
        <p:spPr>
          <a:xfrm>
            <a:off x="1412691" y="740103"/>
            <a:ext cx="5818050" cy="848360"/>
          </a:xfrm>
          <a:prstGeom prst="rect">
            <a:avLst/>
          </a:prstGeom>
        </p:spPr>
        <p:txBody>
          <a:bodyPr lIns="0" tIns="0" rIns="0" bIns="0" rtlCol="0" anchor="t">
            <a:spAutoFit/>
          </a:bodyPr>
          <a:lstStyle/>
          <a:p>
            <a:pPr>
              <a:lnSpc>
                <a:spcPts val="6399"/>
              </a:lnSpc>
            </a:pPr>
            <a:r>
              <a:rPr lang="en-US" sz="6399" spc="-319">
                <a:solidFill>
                  <a:srgbClr val="FEE134"/>
                </a:solidFill>
                <a:latin typeface="TT Norms Bold"/>
              </a:rPr>
              <a:t>SAFEST</a:t>
            </a:r>
            <a:r>
              <a:rPr lang="en-US" sz="6399" spc="-319">
                <a:solidFill>
                  <a:srgbClr val="FFFFFE"/>
                </a:solidFill>
                <a:latin typeface="TT Norms Bold"/>
              </a:rPr>
              <a:t> ROUTE</a:t>
            </a:r>
          </a:p>
        </p:txBody>
      </p:sp>
      <p:sp>
        <p:nvSpPr>
          <p:cNvPr id="136" name="TextBox 136"/>
          <p:cNvSpPr txBox="1"/>
          <p:nvPr/>
        </p:nvSpPr>
        <p:spPr>
          <a:xfrm rot="-5400000">
            <a:off x="-1975149" y="4933620"/>
            <a:ext cx="5052276" cy="682623"/>
          </a:xfrm>
          <a:prstGeom prst="rect">
            <a:avLst/>
          </a:prstGeom>
        </p:spPr>
        <p:txBody>
          <a:bodyPr wrap="square" lIns="0" tIns="0" rIns="0" bIns="0" rtlCol="0" anchor="t">
            <a:spAutoFit/>
          </a:bodyPr>
          <a:lstStyle/>
          <a:p>
            <a:pPr algn="ctr">
              <a:lnSpc>
                <a:spcPts val="5684"/>
              </a:lnSpc>
            </a:pPr>
            <a:r>
              <a:rPr lang="en-US" sz="4060" dirty="0">
                <a:solidFill>
                  <a:srgbClr val="FEE134"/>
                </a:solidFill>
                <a:latin typeface="Canva Sans Bold"/>
              </a:rPr>
              <a:t>High </a:t>
            </a:r>
            <a:r>
              <a:rPr lang="en-US" sz="4060" dirty="0">
                <a:solidFill>
                  <a:srgbClr val="FFFFFE"/>
                </a:solidFill>
                <a:latin typeface="Canva Sans Bold"/>
              </a:rPr>
              <a:t>Level </a:t>
            </a:r>
            <a:r>
              <a:rPr lang="en-US" sz="4060" dirty="0">
                <a:solidFill>
                  <a:srgbClr val="FEE134"/>
                </a:solidFill>
                <a:latin typeface="Canva Sans Bold"/>
              </a:rPr>
              <a:t>Design</a:t>
            </a:r>
          </a:p>
        </p:txBody>
      </p:sp>
      <p:grpSp>
        <p:nvGrpSpPr>
          <p:cNvPr id="137" name="Group 137"/>
          <p:cNvGrpSpPr/>
          <p:nvPr/>
        </p:nvGrpSpPr>
        <p:grpSpPr>
          <a:xfrm>
            <a:off x="15849600" y="330541"/>
            <a:ext cx="2116369" cy="393255"/>
            <a:chOff x="0" y="0"/>
            <a:chExt cx="2821826" cy="524340"/>
          </a:xfrm>
        </p:grpSpPr>
        <p:grpSp>
          <p:nvGrpSpPr>
            <p:cNvPr id="138" name="Group 138"/>
            <p:cNvGrpSpPr/>
            <p:nvPr/>
          </p:nvGrpSpPr>
          <p:grpSpPr>
            <a:xfrm>
              <a:off x="0" y="0"/>
              <a:ext cx="2821826" cy="524340"/>
              <a:chOff x="0" y="0"/>
              <a:chExt cx="650949" cy="120957"/>
            </a:xfrm>
          </p:grpSpPr>
          <p:sp>
            <p:nvSpPr>
              <p:cNvPr id="139" name="Freeform 139"/>
              <p:cNvSpPr/>
              <p:nvPr/>
            </p:nvSpPr>
            <p:spPr>
              <a:xfrm>
                <a:off x="0" y="0"/>
                <a:ext cx="650949" cy="120957"/>
              </a:xfrm>
              <a:custGeom>
                <a:avLst/>
                <a:gdLst/>
                <a:ahLst/>
                <a:cxnLst/>
                <a:rect l="l" t="t" r="r" b="b"/>
                <a:pathLst>
                  <a:path w="650949" h="120957">
                    <a:moveTo>
                      <a:pt x="60478" y="0"/>
                    </a:moveTo>
                    <a:lnTo>
                      <a:pt x="590471" y="0"/>
                    </a:lnTo>
                    <a:cubicBezTo>
                      <a:pt x="623872" y="0"/>
                      <a:pt x="650949" y="27077"/>
                      <a:pt x="650949" y="60478"/>
                    </a:cubicBezTo>
                    <a:lnTo>
                      <a:pt x="650949" y="60478"/>
                    </a:lnTo>
                    <a:cubicBezTo>
                      <a:pt x="650949" y="76518"/>
                      <a:pt x="644577" y="91901"/>
                      <a:pt x="633235" y="103243"/>
                    </a:cubicBezTo>
                    <a:cubicBezTo>
                      <a:pt x="621893" y="114585"/>
                      <a:pt x="606511" y="120957"/>
                      <a:pt x="590471" y="120957"/>
                    </a:cubicBezTo>
                    <a:lnTo>
                      <a:pt x="60478" y="120957"/>
                    </a:lnTo>
                    <a:cubicBezTo>
                      <a:pt x="27077" y="120957"/>
                      <a:pt x="0" y="93880"/>
                      <a:pt x="0" y="60478"/>
                    </a:cubicBezTo>
                    <a:lnTo>
                      <a:pt x="0" y="60478"/>
                    </a:lnTo>
                    <a:cubicBezTo>
                      <a:pt x="0" y="27077"/>
                      <a:pt x="27077" y="0"/>
                      <a:pt x="60478" y="0"/>
                    </a:cubicBezTo>
                    <a:close/>
                  </a:path>
                </a:pathLst>
              </a:custGeom>
              <a:solidFill>
                <a:srgbClr val="E8E5BD"/>
              </a:solidFill>
              <a:ln w="28575" cap="rnd">
                <a:solidFill>
                  <a:srgbClr val="000000"/>
                </a:solidFill>
                <a:prstDash val="solid"/>
                <a:round/>
              </a:ln>
            </p:spPr>
          </p:sp>
          <p:sp>
            <p:nvSpPr>
              <p:cNvPr id="140" name="TextBox 140"/>
              <p:cNvSpPr txBox="1"/>
              <p:nvPr/>
            </p:nvSpPr>
            <p:spPr>
              <a:xfrm>
                <a:off x="0" y="-38100"/>
                <a:ext cx="650949" cy="159057"/>
              </a:xfrm>
              <a:prstGeom prst="rect">
                <a:avLst/>
              </a:prstGeom>
            </p:spPr>
            <p:txBody>
              <a:bodyPr lIns="43499" tIns="43499" rIns="43499" bIns="43499" rtlCol="0" anchor="ctr"/>
              <a:lstStyle/>
              <a:p>
                <a:pPr algn="ctr">
                  <a:lnSpc>
                    <a:spcPts val="2659"/>
                  </a:lnSpc>
                </a:pPr>
                <a:endParaRPr/>
              </a:p>
            </p:txBody>
          </p:sp>
        </p:grpSp>
        <p:sp>
          <p:nvSpPr>
            <p:cNvPr id="141" name="TextBox 141"/>
            <p:cNvSpPr txBox="1"/>
            <p:nvPr/>
          </p:nvSpPr>
          <p:spPr>
            <a:xfrm>
              <a:off x="402617" y="67851"/>
              <a:ext cx="2016591" cy="360063"/>
            </a:xfrm>
            <a:prstGeom prst="rect">
              <a:avLst/>
            </a:prstGeom>
          </p:spPr>
          <p:txBody>
            <a:bodyPr lIns="0" tIns="0" rIns="0" bIns="0" rtlCol="0" anchor="t">
              <a:spAutoFit/>
            </a:bodyPr>
            <a:lstStyle/>
            <a:p>
              <a:pPr algn="ctr">
                <a:lnSpc>
                  <a:spcPts val="2285"/>
                </a:lnSpc>
              </a:pPr>
              <a:r>
                <a:rPr lang="en-US" sz="1632">
                  <a:solidFill>
                    <a:srgbClr val="000000"/>
                  </a:solidFill>
                  <a:latin typeface="TT Norms Bold"/>
                </a:rPr>
                <a:t>DIVA GUARD</a:t>
              </a:r>
            </a:p>
          </p:txBody>
        </p:sp>
      </p:grpSp>
      <p:pic>
        <p:nvPicPr>
          <p:cNvPr id="143" name="Picture 142">
            <a:extLst>
              <a:ext uri="{FF2B5EF4-FFF2-40B4-BE49-F238E27FC236}">
                <a16:creationId xmlns:a16="http://schemas.microsoft.com/office/drawing/2014/main" id="{DC273E54-447E-1D2E-23F5-38FB85AD2D0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081025" y="1527837"/>
            <a:ext cx="2791555" cy="6280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4" name="AutoShape 72">
            <a:extLst>
              <a:ext uri="{FF2B5EF4-FFF2-40B4-BE49-F238E27FC236}">
                <a16:creationId xmlns:a16="http://schemas.microsoft.com/office/drawing/2014/main" id="{20E97086-A4BE-3C53-12BF-3D207A0BF379}"/>
              </a:ext>
            </a:extLst>
          </p:cNvPr>
          <p:cNvSpPr/>
          <p:nvPr/>
        </p:nvSpPr>
        <p:spPr>
          <a:xfrm>
            <a:off x="7056574" y="6329540"/>
            <a:ext cx="536891" cy="0"/>
          </a:xfrm>
          <a:prstGeom prst="line">
            <a:avLst/>
          </a:prstGeom>
          <a:ln w="19050" cap="flat">
            <a:solidFill>
              <a:srgbClr val="2B2A2A"/>
            </a:solidFill>
            <a:prstDash val="sysDash"/>
            <a:headEnd type="oval" w="lg" len="lg"/>
            <a:tailEnd type="none" w="sm" len="sm"/>
          </a:ln>
        </p:spPr>
      </p:sp>
      <p:sp>
        <p:nvSpPr>
          <p:cNvPr id="145" name="AutoShape 72">
            <a:extLst>
              <a:ext uri="{FF2B5EF4-FFF2-40B4-BE49-F238E27FC236}">
                <a16:creationId xmlns:a16="http://schemas.microsoft.com/office/drawing/2014/main" id="{B7B67680-FD4C-F684-02F7-4FEBF7714B12}"/>
              </a:ext>
            </a:extLst>
          </p:cNvPr>
          <p:cNvSpPr/>
          <p:nvPr/>
        </p:nvSpPr>
        <p:spPr>
          <a:xfrm>
            <a:off x="6898917" y="2591398"/>
            <a:ext cx="536891" cy="0"/>
          </a:xfrm>
          <a:prstGeom prst="line">
            <a:avLst/>
          </a:prstGeom>
          <a:ln w="19050" cap="flat">
            <a:solidFill>
              <a:srgbClr val="2B2A2A"/>
            </a:solidFill>
            <a:prstDash val="sysDash"/>
            <a:headEnd type="oval" w="lg" len="lg"/>
            <a:tailEnd type="none" w="sm" len="sm"/>
          </a:ln>
        </p:spPr>
      </p:sp>
      <p:sp>
        <p:nvSpPr>
          <p:cNvPr id="146" name="AutoShape 72">
            <a:extLst>
              <a:ext uri="{FF2B5EF4-FFF2-40B4-BE49-F238E27FC236}">
                <a16:creationId xmlns:a16="http://schemas.microsoft.com/office/drawing/2014/main" id="{08FF13F2-8FAF-8300-8237-9F8628FED879}"/>
              </a:ext>
            </a:extLst>
          </p:cNvPr>
          <p:cNvSpPr/>
          <p:nvPr/>
        </p:nvSpPr>
        <p:spPr>
          <a:xfrm>
            <a:off x="6951791" y="4084654"/>
            <a:ext cx="466348" cy="18701"/>
          </a:xfrm>
          <a:prstGeom prst="line">
            <a:avLst/>
          </a:prstGeom>
          <a:ln w="19050" cap="flat">
            <a:solidFill>
              <a:srgbClr val="2B2A2A"/>
            </a:solidFill>
            <a:prstDash val="sysDash"/>
            <a:headEnd type="oval" w="lg" len="lg"/>
            <a:tailEnd type="none" w="sm" len="sm"/>
          </a:ln>
        </p:spPr>
      </p:sp>
      <p:sp>
        <p:nvSpPr>
          <p:cNvPr id="147" name="AutoShape 72">
            <a:extLst>
              <a:ext uri="{FF2B5EF4-FFF2-40B4-BE49-F238E27FC236}">
                <a16:creationId xmlns:a16="http://schemas.microsoft.com/office/drawing/2014/main" id="{A10FAF75-E0C9-7B08-3FCD-9FDF67032A8E}"/>
              </a:ext>
            </a:extLst>
          </p:cNvPr>
          <p:cNvSpPr/>
          <p:nvPr/>
        </p:nvSpPr>
        <p:spPr>
          <a:xfrm>
            <a:off x="3590350" y="4102481"/>
            <a:ext cx="313842" cy="8476"/>
          </a:xfrm>
          <a:prstGeom prst="line">
            <a:avLst/>
          </a:prstGeom>
          <a:ln w="19050" cap="flat">
            <a:solidFill>
              <a:srgbClr val="2B2A2A"/>
            </a:solidFill>
            <a:prstDash val="sysDash"/>
            <a:headEnd type="oval" w="lg" len="lg"/>
            <a:tailEnd type="none" w="sm" len="sm"/>
          </a:ln>
        </p:spPr>
      </p:sp>
      <p:sp>
        <p:nvSpPr>
          <p:cNvPr id="148" name="AutoShape 72">
            <a:extLst>
              <a:ext uri="{FF2B5EF4-FFF2-40B4-BE49-F238E27FC236}">
                <a16:creationId xmlns:a16="http://schemas.microsoft.com/office/drawing/2014/main" id="{2BFCF468-712F-3131-DCFF-940C5BAD8B4C}"/>
              </a:ext>
            </a:extLst>
          </p:cNvPr>
          <p:cNvSpPr/>
          <p:nvPr/>
        </p:nvSpPr>
        <p:spPr>
          <a:xfrm>
            <a:off x="3504435" y="6408111"/>
            <a:ext cx="351298" cy="0"/>
          </a:xfrm>
          <a:prstGeom prst="line">
            <a:avLst/>
          </a:prstGeom>
          <a:ln w="19050" cap="flat">
            <a:solidFill>
              <a:srgbClr val="2B2A2A"/>
            </a:solidFill>
            <a:prstDash val="sysDash"/>
            <a:headEnd type="oval" w="lg" len="lg"/>
            <a:tailEnd type="none" w="sm" len="sm"/>
          </a:ln>
        </p:spPr>
      </p:sp>
      <p:sp>
        <p:nvSpPr>
          <p:cNvPr id="149" name="AutoShape 72">
            <a:extLst>
              <a:ext uri="{FF2B5EF4-FFF2-40B4-BE49-F238E27FC236}">
                <a16:creationId xmlns:a16="http://schemas.microsoft.com/office/drawing/2014/main" id="{0DD58E3A-1D8E-7A7B-18F7-7017A0A2E5DD}"/>
              </a:ext>
            </a:extLst>
          </p:cNvPr>
          <p:cNvSpPr/>
          <p:nvPr/>
        </p:nvSpPr>
        <p:spPr>
          <a:xfrm>
            <a:off x="3360145" y="2614030"/>
            <a:ext cx="536891" cy="0"/>
          </a:xfrm>
          <a:prstGeom prst="line">
            <a:avLst/>
          </a:prstGeom>
          <a:ln w="19050" cap="flat">
            <a:solidFill>
              <a:srgbClr val="2B2A2A"/>
            </a:solidFill>
            <a:prstDash val="sysDash"/>
            <a:headEnd type="oval" w="lg" len="lg"/>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5B6"/>
        </a:solidFill>
        <a:effectLst/>
      </p:bgPr>
    </p:bg>
    <p:spTree>
      <p:nvGrpSpPr>
        <p:cNvPr id="1" name=""/>
        <p:cNvGrpSpPr/>
        <p:nvPr/>
      </p:nvGrpSpPr>
      <p:grpSpPr>
        <a:xfrm>
          <a:off x="0" y="0"/>
          <a:ext cx="0" cy="0"/>
          <a:chOff x="0" y="0"/>
          <a:chExt cx="0" cy="0"/>
        </a:xfrm>
      </p:grpSpPr>
      <p:grpSp>
        <p:nvGrpSpPr>
          <p:cNvPr id="2" name="Group 2"/>
          <p:cNvGrpSpPr/>
          <p:nvPr/>
        </p:nvGrpSpPr>
        <p:grpSpPr>
          <a:xfrm>
            <a:off x="6581697" y="297250"/>
            <a:ext cx="4893685" cy="1109331"/>
            <a:chOff x="0" y="0"/>
            <a:chExt cx="1288872" cy="292170"/>
          </a:xfrm>
        </p:grpSpPr>
        <p:sp>
          <p:nvSpPr>
            <p:cNvPr id="3" name="Freeform 3"/>
            <p:cNvSpPr/>
            <p:nvPr/>
          </p:nvSpPr>
          <p:spPr>
            <a:xfrm>
              <a:off x="0" y="0"/>
              <a:ext cx="1288872" cy="292170"/>
            </a:xfrm>
            <a:custGeom>
              <a:avLst/>
              <a:gdLst/>
              <a:ahLst/>
              <a:cxnLst/>
              <a:rect l="l" t="t" r="r" b="b"/>
              <a:pathLst>
                <a:path w="1288872" h="292170">
                  <a:moveTo>
                    <a:pt x="80683" y="0"/>
                  </a:moveTo>
                  <a:lnTo>
                    <a:pt x="1208189" y="0"/>
                  </a:lnTo>
                  <a:cubicBezTo>
                    <a:pt x="1252749" y="0"/>
                    <a:pt x="1288872" y="36123"/>
                    <a:pt x="1288872" y="80683"/>
                  </a:cubicBezTo>
                  <a:lnTo>
                    <a:pt x="1288872" y="211486"/>
                  </a:lnTo>
                  <a:cubicBezTo>
                    <a:pt x="1288872" y="232885"/>
                    <a:pt x="1280371" y="253407"/>
                    <a:pt x="1265240" y="268538"/>
                  </a:cubicBezTo>
                  <a:cubicBezTo>
                    <a:pt x="1250109" y="283669"/>
                    <a:pt x="1229587" y="292170"/>
                    <a:pt x="1208189" y="292170"/>
                  </a:cubicBezTo>
                  <a:lnTo>
                    <a:pt x="80683" y="292170"/>
                  </a:lnTo>
                  <a:cubicBezTo>
                    <a:pt x="59285" y="292170"/>
                    <a:pt x="38763" y="283669"/>
                    <a:pt x="23632" y="268538"/>
                  </a:cubicBezTo>
                  <a:cubicBezTo>
                    <a:pt x="8501" y="253407"/>
                    <a:pt x="0" y="232885"/>
                    <a:pt x="0" y="211486"/>
                  </a:cubicBezTo>
                  <a:lnTo>
                    <a:pt x="0" y="80683"/>
                  </a:lnTo>
                  <a:cubicBezTo>
                    <a:pt x="0" y="59285"/>
                    <a:pt x="8501" y="38763"/>
                    <a:pt x="23632" y="23632"/>
                  </a:cubicBezTo>
                  <a:cubicBezTo>
                    <a:pt x="38763" y="8501"/>
                    <a:pt x="59285" y="0"/>
                    <a:pt x="80683" y="0"/>
                  </a:cubicBezTo>
                  <a:close/>
                </a:path>
              </a:pathLst>
            </a:custGeom>
            <a:solidFill>
              <a:srgbClr val="FFE497">
                <a:alpha val="67843"/>
              </a:srgbClr>
            </a:solidFill>
          </p:spPr>
        </p:sp>
        <p:sp>
          <p:nvSpPr>
            <p:cNvPr id="4" name="TextBox 4"/>
            <p:cNvSpPr txBox="1"/>
            <p:nvPr/>
          </p:nvSpPr>
          <p:spPr>
            <a:xfrm>
              <a:off x="0" y="-28575"/>
              <a:ext cx="1288872" cy="320745"/>
            </a:xfrm>
            <a:prstGeom prst="rect">
              <a:avLst/>
            </a:prstGeom>
          </p:spPr>
          <p:txBody>
            <a:bodyPr lIns="50800" tIns="50800" rIns="50800" bIns="50800" rtlCol="0" anchor="ctr"/>
            <a:lstStyle/>
            <a:p>
              <a:pPr algn="ctr">
                <a:lnSpc>
                  <a:spcPts val="2660"/>
                </a:lnSpc>
              </a:pPr>
              <a:endParaRPr/>
            </a:p>
          </p:txBody>
        </p:sp>
      </p:grpSp>
      <p:grpSp>
        <p:nvGrpSpPr>
          <p:cNvPr id="5" name="Group 5"/>
          <p:cNvGrpSpPr/>
          <p:nvPr/>
        </p:nvGrpSpPr>
        <p:grpSpPr>
          <a:xfrm>
            <a:off x="173797" y="177670"/>
            <a:ext cx="17940405" cy="9931660"/>
            <a:chOff x="0" y="0"/>
            <a:chExt cx="4725045" cy="2615746"/>
          </a:xfrm>
        </p:grpSpPr>
        <p:sp>
          <p:nvSpPr>
            <p:cNvPr id="6" name="Freeform 6"/>
            <p:cNvSpPr/>
            <p:nvPr/>
          </p:nvSpPr>
          <p:spPr>
            <a:xfrm>
              <a:off x="0" y="0"/>
              <a:ext cx="4725045" cy="2615746"/>
            </a:xfrm>
            <a:custGeom>
              <a:avLst/>
              <a:gdLst/>
              <a:ahLst/>
              <a:cxnLst/>
              <a:rect l="l" t="t" r="r" b="b"/>
              <a:pathLst>
                <a:path w="4725045" h="2615746">
                  <a:moveTo>
                    <a:pt x="22008" y="0"/>
                  </a:moveTo>
                  <a:lnTo>
                    <a:pt x="4703037" y="0"/>
                  </a:lnTo>
                  <a:cubicBezTo>
                    <a:pt x="4715192" y="0"/>
                    <a:pt x="4725045" y="9853"/>
                    <a:pt x="4725045" y="22008"/>
                  </a:cubicBezTo>
                  <a:lnTo>
                    <a:pt x="4725045" y="2593737"/>
                  </a:lnTo>
                  <a:cubicBezTo>
                    <a:pt x="4725045" y="2605892"/>
                    <a:pt x="4715192" y="2615746"/>
                    <a:pt x="4703037" y="2615746"/>
                  </a:cubicBezTo>
                  <a:lnTo>
                    <a:pt x="22008" y="2615746"/>
                  </a:lnTo>
                  <a:cubicBezTo>
                    <a:pt x="9853" y="2615746"/>
                    <a:pt x="0" y="2605892"/>
                    <a:pt x="0" y="2593737"/>
                  </a:cubicBezTo>
                  <a:lnTo>
                    <a:pt x="0" y="22008"/>
                  </a:lnTo>
                  <a:cubicBezTo>
                    <a:pt x="0" y="9853"/>
                    <a:pt x="9853" y="0"/>
                    <a:pt x="22008" y="0"/>
                  </a:cubicBezTo>
                  <a:close/>
                </a:path>
              </a:pathLst>
            </a:custGeom>
            <a:solidFill>
              <a:srgbClr val="FCFFFF">
                <a:alpha val="73725"/>
              </a:srgbClr>
            </a:solidFill>
            <a:ln w="28575" cap="rnd">
              <a:solidFill>
                <a:srgbClr val="000000">
                  <a:alpha val="73725"/>
                </a:srgbClr>
              </a:solidFill>
              <a:prstDash val="solid"/>
              <a:round/>
            </a:ln>
          </p:spPr>
        </p:sp>
        <p:sp>
          <p:nvSpPr>
            <p:cNvPr id="7" name="TextBox 7"/>
            <p:cNvSpPr txBox="1"/>
            <p:nvPr/>
          </p:nvSpPr>
          <p:spPr>
            <a:xfrm>
              <a:off x="0" y="-38100"/>
              <a:ext cx="4725045" cy="2653846"/>
            </a:xfrm>
            <a:prstGeom prst="rect">
              <a:avLst/>
            </a:prstGeom>
          </p:spPr>
          <p:txBody>
            <a:bodyPr lIns="50800" tIns="50800" rIns="50800" bIns="50800" rtlCol="0" anchor="ctr"/>
            <a:lstStyle/>
            <a:p>
              <a:pPr algn="ctr">
                <a:lnSpc>
                  <a:spcPts val="2660"/>
                </a:lnSpc>
              </a:pPr>
              <a:endParaRPr/>
            </a:p>
          </p:txBody>
        </p:sp>
      </p:grpSp>
      <p:grpSp>
        <p:nvGrpSpPr>
          <p:cNvPr id="8" name="Group 8"/>
          <p:cNvGrpSpPr/>
          <p:nvPr/>
        </p:nvGrpSpPr>
        <p:grpSpPr>
          <a:xfrm rot="-5400000">
            <a:off x="2374243" y="-1657935"/>
            <a:ext cx="1023523" cy="5402233"/>
            <a:chOff x="0" y="0"/>
            <a:chExt cx="269570" cy="1422810"/>
          </a:xfrm>
        </p:grpSpPr>
        <p:sp>
          <p:nvSpPr>
            <p:cNvPr id="9" name="Freeform 9"/>
            <p:cNvSpPr/>
            <p:nvPr/>
          </p:nvSpPr>
          <p:spPr>
            <a:xfrm>
              <a:off x="0" y="0"/>
              <a:ext cx="269570" cy="1422810"/>
            </a:xfrm>
            <a:custGeom>
              <a:avLst/>
              <a:gdLst/>
              <a:ahLst/>
              <a:cxnLst/>
              <a:rect l="l" t="t" r="r" b="b"/>
              <a:pathLst>
                <a:path w="269570" h="1422810">
                  <a:moveTo>
                    <a:pt x="89905" y="1403741"/>
                  </a:moveTo>
                  <a:cubicBezTo>
                    <a:pt x="103725" y="1415255"/>
                    <a:pt x="119437" y="1422810"/>
                    <a:pt x="134858" y="1422810"/>
                  </a:cubicBezTo>
                  <a:cubicBezTo>
                    <a:pt x="150279" y="1422810"/>
                    <a:pt x="165117" y="1416333"/>
                    <a:pt x="178792" y="1404820"/>
                  </a:cubicBezTo>
                  <a:cubicBezTo>
                    <a:pt x="179083" y="1404460"/>
                    <a:pt x="179374" y="1404460"/>
                    <a:pt x="179665" y="1404101"/>
                  </a:cubicBezTo>
                  <a:cubicBezTo>
                    <a:pt x="231018" y="1358045"/>
                    <a:pt x="268843" y="1236432"/>
                    <a:pt x="269570" y="1080758"/>
                  </a:cubicBezTo>
                  <a:lnTo>
                    <a:pt x="269570" y="24583"/>
                  </a:lnTo>
                  <a:cubicBezTo>
                    <a:pt x="269570" y="11006"/>
                    <a:pt x="258564" y="0"/>
                    <a:pt x="244987" y="0"/>
                  </a:cubicBezTo>
                  <a:lnTo>
                    <a:pt x="24583" y="0"/>
                  </a:lnTo>
                  <a:cubicBezTo>
                    <a:pt x="11006" y="0"/>
                    <a:pt x="0" y="11006"/>
                    <a:pt x="0" y="24583"/>
                  </a:cubicBezTo>
                  <a:lnTo>
                    <a:pt x="0" y="1079956"/>
                  </a:lnTo>
                  <a:cubicBezTo>
                    <a:pt x="727" y="1237150"/>
                    <a:pt x="37970" y="1358766"/>
                    <a:pt x="89905" y="1403741"/>
                  </a:cubicBezTo>
                  <a:lnTo>
                    <a:pt x="89905" y="1403741"/>
                  </a:lnTo>
                  <a:close/>
                </a:path>
              </a:pathLst>
            </a:custGeom>
            <a:solidFill>
              <a:srgbClr val="020202">
                <a:alpha val="74902"/>
              </a:srgbClr>
            </a:solidFill>
          </p:spPr>
        </p:sp>
        <p:sp>
          <p:nvSpPr>
            <p:cNvPr id="10" name="TextBox 10"/>
            <p:cNvSpPr txBox="1"/>
            <p:nvPr/>
          </p:nvSpPr>
          <p:spPr>
            <a:xfrm>
              <a:off x="0" y="-28575"/>
              <a:ext cx="269570" cy="1324385"/>
            </a:xfrm>
            <a:prstGeom prst="rect">
              <a:avLst/>
            </a:prstGeom>
          </p:spPr>
          <p:txBody>
            <a:bodyPr lIns="50800" tIns="50800" rIns="50800" bIns="50800" rtlCol="0" anchor="ctr"/>
            <a:lstStyle/>
            <a:p>
              <a:pPr algn="ctr">
                <a:lnSpc>
                  <a:spcPts val="2660"/>
                </a:lnSpc>
              </a:pPr>
              <a:endParaRPr/>
            </a:p>
          </p:txBody>
        </p:sp>
      </p:grpSp>
      <p:grpSp>
        <p:nvGrpSpPr>
          <p:cNvPr id="12" name="Group 12"/>
          <p:cNvGrpSpPr/>
          <p:nvPr/>
        </p:nvGrpSpPr>
        <p:grpSpPr>
          <a:xfrm>
            <a:off x="1028700" y="7312258"/>
            <a:ext cx="4869539" cy="2081957"/>
            <a:chOff x="0" y="0"/>
            <a:chExt cx="1282512" cy="548334"/>
          </a:xfrm>
        </p:grpSpPr>
        <p:sp>
          <p:nvSpPr>
            <p:cNvPr id="13" name="Freeform 13"/>
            <p:cNvSpPr/>
            <p:nvPr/>
          </p:nvSpPr>
          <p:spPr>
            <a:xfrm>
              <a:off x="0" y="0"/>
              <a:ext cx="1282512" cy="548334"/>
            </a:xfrm>
            <a:custGeom>
              <a:avLst/>
              <a:gdLst/>
              <a:ahLst/>
              <a:cxnLst/>
              <a:rect l="l" t="t" r="r" b="b"/>
              <a:pathLst>
                <a:path w="1282512" h="548334">
                  <a:moveTo>
                    <a:pt x="81083" y="0"/>
                  </a:moveTo>
                  <a:lnTo>
                    <a:pt x="1201429" y="0"/>
                  </a:lnTo>
                  <a:cubicBezTo>
                    <a:pt x="1246210" y="0"/>
                    <a:pt x="1282512" y="36302"/>
                    <a:pt x="1282512" y="81083"/>
                  </a:cubicBezTo>
                  <a:lnTo>
                    <a:pt x="1282512" y="467251"/>
                  </a:lnTo>
                  <a:cubicBezTo>
                    <a:pt x="1282512" y="488756"/>
                    <a:pt x="1273970" y="509379"/>
                    <a:pt x="1258763" y="524586"/>
                  </a:cubicBezTo>
                  <a:cubicBezTo>
                    <a:pt x="1243557" y="539792"/>
                    <a:pt x="1222934" y="548334"/>
                    <a:pt x="1201429" y="548334"/>
                  </a:cubicBezTo>
                  <a:lnTo>
                    <a:pt x="81083" y="548334"/>
                  </a:lnTo>
                  <a:cubicBezTo>
                    <a:pt x="59579" y="548334"/>
                    <a:pt x="38955" y="539792"/>
                    <a:pt x="23749" y="524586"/>
                  </a:cubicBezTo>
                  <a:cubicBezTo>
                    <a:pt x="8543" y="509379"/>
                    <a:pt x="0" y="488756"/>
                    <a:pt x="0" y="467251"/>
                  </a:cubicBezTo>
                  <a:lnTo>
                    <a:pt x="0" y="81083"/>
                  </a:lnTo>
                  <a:cubicBezTo>
                    <a:pt x="0" y="59579"/>
                    <a:pt x="8543" y="38955"/>
                    <a:pt x="23749" y="23749"/>
                  </a:cubicBezTo>
                  <a:cubicBezTo>
                    <a:pt x="38955" y="8543"/>
                    <a:pt x="59579" y="0"/>
                    <a:pt x="81083" y="0"/>
                  </a:cubicBezTo>
                  <a:close/>
                </a:path>
              </a:pathLst>
            </a:custGeom>
            <a:solidFill>
              <a:srgbClr val="E8D0BD">
                <a:alpha val="53725"/>
              </a:srgbClr>
            </a:solidFill>
            <a:ln w="47625" cap="rnd">
              <a:solidFill>
                <a:srgbClr val="000000">
                  <a:alpha val="53725"/>
                </a:srgbClr>
              </a:solidFill>
              <a:prstDash val="solid"/>
              <a:round/>
            </a:ln>
          </p:spPr>
        </p:sp>
        <p:sp>
          <p:nvSpPr>
            <p:cNvPr id="14" name="TextBox 14"/>
            <p:cNvSpPr txBox="1"/>
            <p:nvPr/>
          </p:nvSpPr>
          <p:spPr>
            <a:xfrm>
              <a:off x="0" y="-28575"/>
              <a:ext cx="1282512" cy="576909"/>
            </a:xfrm>
            <a:prstGeom prst="rect">
              <a:avLst/>
            </a:prstGeom>
          </p:spPr>
          <p:txBody>
            <a:bodyPr lIns="50800" tIns="50800" rIns="50800" bIns="50800" rtlCol="0" anchor="ctr"/>
            <a:lstStyle/>
            <a:p>
              <a:pPr algn="ctr">
                <a:lnSpc>
                  <a:spcPts val="2660"/>
                </a:lnSpc>
              </a:pPr>
              <a:endParaRPr/>
            </a:p>
          </p:txBody>
        </p:sp>
      </p:grpSp>
      <p:sp>
        <p:nvSpPr>
          <p:cNvPr id="15" name="Freeform 15"/>
          <p:cNvSpPr/>
          <p:nvPr/>
        </p:nvSpPr>
        <p:spPr>
          <a:xfrm>
            <a:off x="1339817" y="7749605"/>
            <a:ext cx="845780" cy="782731"/>
          </a:xfrm>
          <a:custGeom>
            <a:avLst/>
            <a:gdLst/>
            <a:ahLst/>
            <a:cxnLst/>
            <a:rect l="l" t="t" r="r" b="b"/>
            <a:pathLst>
              <a:path w="845780" h="782731">
                <a:moveTo>
                  <a:pt x="0" y="0"/>
                </a:moveTo>
                <a:lnTo>
                  <a:pt x="845780" y="0"/>
                </a:lnTo>
                <a:lnTo>
                  <a:pt x="845780" y="782731"/>
                </a:lnTo>
                <a:lnTo>
                  <a:pt x="0" y="7827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430688" y="8587447"/>
            <a:ext cx="915711" cy="386714"/>
          </a:xfrm>
          <a:prstGeom prst="rect">
            <a:avLst/>
          </a:prstGeom>
        </p:spPr>
        <p:txBody>
          <a:bodyPr lIns="0" tIns="0" rIns="0" bIns="0" rtlCol="0" anchor="t">
            <a:spAutoFit/>
          </a:bodyPr>
          <a:lstStyle/>
          <a:p>
            <a:pPr>
              <a:lnSpc>
                <a:spcPts val="3150"/>
              </a:lnSpc>
            </a:pPr>
            <a:r>
              <a:rPr lang="en-US" sz="2100" spc="-10">
                <a:solidFill>
                  <a:srgbClr val="000000"/>
                </a:solidFill>
                <a:latin typeface="TT Norms"/>
              </a:rPr>
              <a:t>React </a:t>
            </a:r>
          </a:p>
        </p:txBody>
      </p:sp>
      <p:sp>
        <p:nvSpPr>
          <p:cNvPr id="17" name="Freeform 17"/>
          <p:cNvSpPr/>
          <p:nvPr/>
        </p:nvSpPr>
        <p:spPr>
          <a:xfrm>
            <a:off x="4377595" y="7677206"/>
            <a:ext cx="984112" cy="920145"/>
          </a:xfrm>
          <a:custGeom>
            <a:avLst/>
            <a:gdLst/>
            <a:ahLst/>
            <a:cxnLst/>
            <a:rect l="l" t="t" r="r" b="b"/>
            <a:pathLst>
              <a:path w="984112" h="920145">
                <a:moveTo>
                  <a:pt x="0" y="0"/>
                </a:moveTo>
                <a:lnTo>
                  <a:pt x="984112" y="0"/>
                </a:lnTo>
                <a:lnTo>
                  <a:pt x="984112" y="920145"/>
                </a:lnTo>
                <a:lnTo>
                  <a:pt x="0" y="9201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4152180" y="8663506"/>
            <a:ext cx="1434941" cy="365760"/>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TT Norms"/>
              </a:rPr>
              <a:t>OpenAI API</a:t>
            </a:r>
          </a:p>
        </p:txBody>
      </p:sp>
      <p:sp>
        <p:nvSpPr>
          <p:cNvPr id="19" name="Freeform 19"/>
          <p:cNvSpPr/>
          <p:nvPr/>
        </p:nvSpPr>
        <p:spPr>
          <a:xfrm>
            <a:off x="2797864" y="7694500"/>
            <a:ext cx="902851" cy="902851"/>
          </a:xfrm>
          <a:custGeom>
            <a:avLst/>
            <a:gdLst/>
            <a:ahLst/>
            <a:cxnLst/>
            <a:rect l="l" t="t" r="r" b="b"/>
            <a:pathLst>
              <a:path w="902851" h="902851">
                <a:moveTo>
                  <a:pt x="0" y="0"/>
                </a:moveTo>
                <a:lnTo>
                  <a:pt x="902851" y="0"/>
                </a:lnTo>
                <a:lnTo>
                  <a:pt x="902851" y="902851"/>
                </a:lnTo>
                <a:lnTo>
                  <a:pt x="0" y="9028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TextBox 20"/>
          <p:cNvSpPr txBox="1"/>
          <p:nvPr/>
        </p:nvSpPr>
        <p:spPr>
          <a:xfrm>
            <a:off x="2797864" y="8663506"/>
            <a:ext cx="902851" cy="365760"/>
          </a:xfrm>
          <a:prstGeom prst="rect">
            <a:avLst/>
          </a:prstGeom>
        </p:spPr>
        <p:txBody>
          <a:bodyPr lIns="0" tIns="0" rIns="0" bIns="0" rtlCol="0" anchor="t">
            <a:spAutoFit/>
          </a:bodyPr>
          <a:lstStyle/>
          <a:p>
            <a:pPr algn="ctr">
              <a:lnSpc>
                <a:spcPts val="2940"/>
              </a:lnSpc>
            </a:pPr>
            <a:r>
              <a:rPr lang="en-US" sz="2100">
                <a:solidFill>
                  <a:srgbClr val="000000"/>
                </a:solidFill>
                <a:latin typeface="TT Norms"/>
              </a:rPr>
              <a:t>Node.js</a:t>
            </a:r>
          </a:p>
        </p:txBody>
      </p:sp>
      <p:sp>
        <p:nvSpPr>
          <p:cNvPr id="21" name="TextBox 21"/>
          <p:cNvSpPr txBox="1"/>
          <p:nvPr/>
        </p:nvSpPr>
        <p:spPr>
          <a:xfrm>
            <a:off x="577103" y="1779325"/>
            <a:ext cx="3188947" cy="582930"/>
          </a:xfrm>
          <a:prstGeom prst="rect">
            <a:avLst/>
          </a:prstGeom>
        </p:spPr>
        <p:txBody>
          <a:bodyPr lIns="0" tIns="0" rIns="0" bIns="0" rtlCol="0" anchor="t">
            <a:spAutoFit/>
          </a:bodyPr>
          <a:lstStyle/>
          <a:p>
            <a:pPr>
              <a:lnSpc>
                <a:spcPts val="4800"/>
              </a:lnSpc>
            </a:pPr>
            <a:r>
              <a:rPr lang="en-US" sz="3200" dirty="0">
                <a:solidFill>
                  <a:srgbClr val="000000"/>
                </a:solidFill>
                <a:latin typeface="TT Norms Bold"/>
              </a:rPr>
              <a:t>What and How?</a:t>
            </a:r>
          </a:p>
        </p:txBody>
      </p:sp>
      <p:sp>
        <p:nvSpPr>
          <p:cNvPr id="22" name="TextBox 22"/>
          <p:cNvSpPr txBox="1"/>
          <p:nvPr/>
        </p:nvSpPr>
        <p:spPr>
          <a:xfrm>
            <a:off x="577103" y="2638480"/>
            <a:ext cx="6004594" cy="3642360"/>
          </a:xfrm>
          <a:prstGeom prst="rect">
            <a:avLst/>
          </a:prstGeom>
        </p:spPr>
        <p:txBody>
          <a:bodyPr lIns="0" tIns="0" rIns="0" bIns="0" rtlCol="0" anchor="t">
            <a:spAutoFit/>
          </a:bodyPr>
          <a:lstStyle/>
          <a:p>
            <a:pPr marL="518160" lvl="1" indent="-259080">
              <a:lnSpc>
                <a:spcPts val="3600"/>
              </a:lnSpc>
              <a:buFont typeface="Arial"/>
              <a:buChar char="•"/>
            </a:pPr>
            <a:r>
              <a:rPr lang="en-US" sz="2400" spc="-12" dirty="0">
                <a:solidFill>
                  <a:srgbClr val="545454"/>
                </a:solidFill>
                <a:latin typeface="TT Norms Bold"/>
              </a:rPr>
              <a:t>Give suggestions</a:t>
            </a:r>
            <a:r>
              <a:rPr lang="en-US" sz="2400" spc="-12" dirty="0">
                <a:solidFill>
                  <a:srgbClr val="545454"/>
                </a:solidFill>
                <a:latin typeface="TT Norms"/>
              </a:rPr>
              <a:t> to user in case they need some help while they are in danger.</a:t>
            </a:r>
          </a:p>
          <a:p>
            <a:pPr marL="518160" lvl="1" indent="-259080">
              <a:lnSpc>
                <a:spcPts val="3600"/>
              </a:lnSpc>
              <a:buFont typeface="Arial"/>
              <a:buChar char="•"/>
            </a:pPr>
            <a:r>
              <a:rPr lang="en-US" sz="2400" spc="-12" dirty="0">
                <a:solidFill>
                  <a:srgbClr val="545454"/>
                </a:solidFill>
                <a:latin typeface="TT Norms"/>
              </a:rPr>
              <a:t>Chatbot is trained so as to </a:t>
            </a:r>
            <a:r>
              <a:rPr lang="en-US" sz="2400" spc="-12" dirty="0">
                <a:solidFill>
                  <a:srgbClr val="545454"/>
                </a:solidFill>
                <a:latin typeface="TT Norms Bold"/>
              </a:rPr>
              <a:t>give responses</a:t>
            </a:r>
            <a:r>
              <a:rPr lang="en-US" sz="2400" spc="-12" dirty="0">
                <a:solidFill>
                  <a:srgbClr val="545454"/>
                </a:solidFill>
                <a:latin typeface="TT Norms"/>
              </a:rPr>
              <a:t> to a person in danger or needs your help.</a:t>
            </a:r>
          </a:p>
          <a:p>
            <a:pPr marL="518160" lvl="1" indent="-259080">
              <a:lnSpc>
                <a:spcPts val="3600"/>
              </a:lnSpc>
              <a:buFont typeface="Arial"/>
              <a:buChar char="•"/>
            </a:pPr>
            <a:r>
              <a:rPr lang="en-US" sz="2400" spc="-12" dirty="0">
                <a:solidFill>
                  <a:srgbClr val="545454"/>
                </a:solidFill>
                <a:latin typeface="TT Norms"/>
              </a:rPr>
              <a:t>Chatbot can be trained in future to give </a:t>
            </a:r>
            <a:r>
              <a:rPr lang="en-US" sz="2400" spc="-12" dirty="0">
                <a:solidFill>
                  <a:srgbClr val="545454"/>
                </a:solidFill>
                <a:latin typeface="TT Norms Bold"/>
              </a:rPr>
              <a:t>real-time responses</a:t>
            </a:r>
            <a:r>
              <a:rPr lang="en-US" sz="2400" spc="-12" dirty="0">
                <a:solidFill>
                  <a:srgbClr val="545454"/>
                </a:solidFill>
                <a:latin typeface="TT Norms"/>
              </a:rPr>
              <a:t> based on user’s current location.</a:t>
            </a:r>
          </a:p>
        </p:txBody>
      </p:sp>
      <p:grpSp>
        <p:nvGrpSpPr>
          <p:cNvPr id="23" name="Group 23"/>
          <p:cNvGrpSpPr/>
          <p:nvPr/>
        </p:nvGrpSpPr>
        <p:grpSpPr>
          <a:xfrm>
            <a:off x="11279615" y="2064011"/>
            <a:ext cx="6168922" cy="3862826"/>
            <a:chOff x="0" y="0"/>
            <a:chExt cx="8225229" cy="5150434"/>
          </a:xfrm>
        </p:grpSpPr>
        <p:sp>
          <p:nvSpPr>
            <p:cNvPr id="24" name="TextBox 24"/>
            <p:cNvSpPr txBox="1"/>
            <p:nvPr/>
          </p:nvSpPr>
          <p:spPr>
            <a:xfrm>
              <a:off x="0" y="-85725"/>
              <a:ext cx="4112615" cy="723265"/>
            </a:xfrm>
            <a:prstGeom prst="rect">
              <a:avLst/>
            </a:prstGeom>
          </p:spPr>
          <p:txBody>
            <a:bodyPr lIns="0" tIns="0" rIns="0" bIns="0" rtlCol="0" anchor="t">
              <a:spAutoFit/>
            </a:bodyPr>
            <a:lstStyle/>
            <a:p>
              <a:pPr>
                <a:lnSpc>
                  <a:spcPts val="4799"/>
                </a:lnSpc>
              </a:pPr>
              <a:r>
                <a:rPr lang="en-US" sz="3199">
                  <a:solidFill>
                    <a:srgbClr val="000000"/>
                  </a:solidFill>
                  <a:latin typeface="TT Norms Bold"/>
                </a:rPr>
                <a:t>Why on WEB?</a:t>
              </a:r>
            </a:p>
          </p:txBody>
        </p:sp>
        <p:sp>
          <p:nvSpPr>
            <p:cNvPr id="25" name="TextBox 25"/>
            <p:cNvSpPr txBox="1"/>
            <p:nvPr/>
          </p:nvSpPr>
          <p:spPr>
            <a:xfrm>
              <a:off x="0" y="1027379"/>
              <a:ext cx="8225229" cy="4123055"/>
            </a:xfrm>
            <a:prstGeom prst="rect">
              <a:avLst/>
            </a:prstGeom>
          </p:spPr>
          <p:txBody>
            <a:bodyPr lIns="0" tIns="0" rIns="0" bIns="0" rtlCol="0" anchor="t">
              <a:spAutoFit/>
            </a:bodyPr>
            <a:lstStyle/>
            <a:p>
              <a:pPr marL="518158" lvl="1" indent="-259079">
                <a:lnSpc>
                  <a:spcPts val="3599"/>
                </a:lnSpc>
                <a:buFont typeface="Arial"/>
                <a:buChar char="•"/>
              </a:pPr>
              <a:r>
                <a:rPr lang="en-US" sz="2399" spc="-11" dirty="0">
                  <a:solidFill>
                    <a:srgbClr val="545454"/>
                  </a:solidFill>
                  <a:latin typeface="TT Norms"/>
                </a:rPr>
                <a:t>Chatbot in app will be </a:t>
              </a:r>
              <a:r>
                <a:rPr lang="en-US" sz="2399" spc="-11" dirty="0">
                  <a:solidFill>
                    <a:srgbClr val="545454"/>
                  </a:solidFill>
                  <a:latin typeface="TT Norms Bold"/>
                </a:rPr>
                <a:t>highly memory</a:t>
              </a:r>
              <a:r>
                <a:rPr lang="en-US" sz="2399" spc="-11" dirty="0">
                  <a:solidFill>
                    <a:srgbClr val="545454"/>
                  </a:solidFill>
                  <a:latin typeface="TT Norms"/>
                </a:rPr>
                <a:t> and </a:t>
              </a:r>
              <a:r>
                <a:rPr lang="en-US" sz="2399" spc="-11" dirty="0">
                  <a:solidFill>
                    <a:srgbClr val="545454"/>
                  </a:solidFill>
                  <a:latin typeface="TT Norms Bold"/>
                </a:rPr>
                <a:t>CPU intensive</a:t>
              </a:r>
              <a:r>
                <a:rPr lang="en-US" sz="2399" spc="-11" dirty="0">
                  <a:solidFill>
                    <a:srgbClr val="545454"/>
                  </a:solidFill>
                  <a:latin typeface="TT Norms"/>
                </a:rPr>
                <a:t>.</a:t>
              </a:r>
            </a:p>
            <a:p>
              <a:pPr marL="518158" lvl="1" indent="-259079">
                <a:lnSpc>
                  <a:spcPts val="3599"/>
                </a:lnSpc>
                <a:buFont typeface="Arial"/>
                <a:buChar char="•"/>
              </a:pPr>
              <a:r>
                <a:rPr lang="en-US" sz="2399" spc="-11" dirty="0">
                  <a:solidFill>
                    <a:srgbClr val="545454"/>
                  </a:solidFill>
                  <a:latin typeface="TT Norms"/>
                </a:rPr>
                <a:t>It will make the</a:t>
              </a:r>
              <a:r>
                <a:rPr lang="en-US" sz="2399" spc="-11" dirty="0">
                  <a:solidFill>
                    <a:srgbClr val="545454"/>
                  </a:solidFill>
                  <a:latin typeface="TT Norms Bold"/>
                </a:rPr>
                <a:t> app unreasonably slow</a:t>
              </a:r>
              <a:r>
                <a:rPr lang="en-US" sz="2399" spc="-11" dirty="0">
                  <a:solidFill>
                    <a:srgbClr val="545454"/>
                  </a:solidFill>
                  <a:latin typeface="TT Norms"/>
                </a:rPr>
                <a:t>.</a:t>
              </a:r>
            </a:p>
            <a:p>
              <a:pPr marL="518158" lvl="1" indent="-259079">
                <a:lnSpc>
                  <a:spcPts val="3599"/>
                </a:lnSpc>
                <a:buFont typeface="Arial"/>
                <a:buChar char="•"/>
              </a:pPr>
              <a:r>
                <a:rPr lang="en-US" sz="2399" spc="-11" dirty="0">
                  <a:solidFill>
                    <a:srgbClr val="545454"/>
                  </a:solidFill>
                  <a:latin typeface="TT Norms Bold"/>
                </a:rPr>
                <a:t>Scalability</a:t>
              </a:r>
              <a:r>
                <a:rPr lang="en-US" sz="2399" spc="-11" dirty="0">
                  <a:solidFill>
                    <a:srgbClr val="545454"/>
                  </a:solidFill>
                  <a:latin typeface="TT Norms"/>
                </a:rPr>
                <a:t>- The profit of displaying chatbot on the web so that any changes can be readily done. This won’t cause frequent app updates.</a:t>
              </a:r>
            </a:p>
          </p:txBody>
        </p:sp>
      </p:grpSp>
      <p:sp>
        <p:nvSpPr>
          <p:cNvPr id="26" name="TextBox 26"/>
          <p:cNvSpPr txBox="1"/>
          <p:nvPr/>
        </p:nvSpPr>
        <p:spPr>
          <a:xfrm>
            <a:off x="577103" y="6538015"/>
            <a:ext cx="2365280" cy="582930"/>
          </a:xfrm>
          <a:prstGeom prst="rect">
            <a:avLst/>
          </a:prstGeom>
        </p:spPr>
        <p:txBody>
          <a:bodyPr lIns="0" tIns="0" rIns="0" bIns="0" rtlCol="0" anchor="t">
            <a:spAutoFit/>
          </a:bodyPr>
          <a:lstStyle/>
          <a:p>
            <a:pPr>
              <a:lnSpc>
                <a:spcPts val="4800"/>
              </a:lnSpc>
            </a:pPr>
            <a:r>
              <a:rPr lang="en-US" sz="3200">
                <a:solidFill>
                  <a:srgbClr val="000000"/>
                </a:solidFill>
                <a:latin typeface="TT Norms Bold"/>
              </a:rPr>
              <a:t>Tech Stack :</a:t>
            </a:r>
          </a:p>
        </p:txBody>
      </p:sp>
      <p:sp>
        <p:nvSpPr>
          <p:cNvPr id="27" name="Freeform 27"/>
          <p:cNvSpPr/>
          <p:nvPr/>
        </p:nvSpPr>
        <p:spPr>
          <a:xfrm>
            <a:off x="367553" y="589025"/>
            <a:ext cx="898400" cy="898400"/>
          </a:xfrm>
          <a:custGeom>
            <a:avLst/>
            <a:gdLst/>
            <a:ahLst/>
            <a:cxnLst/>
            <a:rect l="l" t="t" r="r" b="b"/>
            <a:pathLst>
              <a:path w="898400" h="898400">
                <a:moveTo>
                  <a:pt x="0" y="0"/>
                </a:moveTo>
                <a:lnTo>
                  <a:pt x="898400" y="0"/>
                </a:lnTo>
                <a:lnTo>
                  <a:pt x="898400" y="898400"/>
                </a:lnTo>
                <a:lnTo>
                  <a:pt x="0" y="898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TextBox 28"/>
          <p:cNvSpPr txBox="1"/>
          <p:nvPr/>
        </p:nvSpPr>
        <p:spPr>
          <a:xfrm>
            <a:off x="1418819" y="721053"/>
            <a:ext cx="3047126" cy="857885"/>
          </a:xfrm>
          <a:prstGeom prst="rect">
            <a:avLst/>
          </a:prstGeom>
        </p:spPr>
        <p:txBody>
          <a:bodyPr lIns="0" tIns="0" rIns="0" bIns="0" rtlCol="0" anchor="t">
            <a:spAutoFit/>
          </a:bodyPr>
          <a:lstStyle/>
          <a:p>
            <a:pPr>
              <a:lnSpc>
                <a:spcPts val="6400"/>
              </a:lnSpc>
            </a:pPr>
            <a:r>
              <a:rPr lang="en-US" sz="6400" spc="-320">
                <a:solidFill>
                  <a:srgbClr val="F3D339"/>
                </a:solidFill>
                <a:latin typeface="TT Norms Bold"/>
              </a:rPr>
              <a:t>Chat</a:t>
            </a:r>
            <a:r>
              <a:rPr lang="en-US" sz="6400" spc="-320">
                <a:solidFill>
                  <a:srgbClr val="FFFFFE"/>
                </a:solidFill>
                <a:latin typeface="TT Norms Bold"/>
              </a:rPr>
              <a:t>Bot</a:t>
            </a:r>
          </a:p>
        </p:txBody>
      </p:sp>
      <p:grpSp>
        <p:nvGrpSpPr>
          <p:cNvPr id="29" name="Group 29"/>
          <p:cNvGrpSpPr/>
          <p:nvPr/>
        </p:nvGrpSpPr>
        <p:grpSpPr>
          <a:xfrm>
            <a:off x="11260565" y="6584267"/>
            <a:ext cx="14877036" cy="7035839"/>
            <a:chOff x="0" y="0"/>
            <a:chExt cx="19836049" cy="9381118"/>
          </a:xfrm>
        </p:grpSpPr>
        <p:grpSp>
          <p:nvGrpSpPr>
            <p:cNvPr id="30" name="Group 30"/>
            <p:cNvGrpSpPr/>
            <p:nvPr/>
          </p:nvGrpSpPr>
          <p:grpSpPr>
            <a:xfrm>
              <a:off x="0" y="0"/>
              <a:ext cx="2524182" cy="994945"/>
              <a:chOff x="0" y="0"/>
              <a:chExt cx="1031039" cy="406400"/>
            </a:xfrm>
          </p:grpSpPr>
          <p:sp>
            <p:nvSpPr>
              <p:cNvPr id="31" name="Freeform 31"/>
              <p:cNvSpPr/>
              <p:nvPr/>
            </p:nvSpPr>
            <p:spPr>
              <a:xfrm>
                <a:off x="0" y="0"/>
                <a:ext cx="1031039" cy="406400"/>
              </a:xfrm>
              <a:custGeom>
                <a:avLst/>
                <a:gdLst/>
                <a:ahLst/>
                <a:cxnLst/>
                <a:rect l="l" t="t" r="r" b="b"/>
                <a:pathLst>
                  <a:path w="1031039" h="406400">
                    <a:moveTo>
                      <a:pt x="0" y="0"/>
                    </a:moveTo>
                    <a:lnTo>
                      <a:pt x="827839" y="0"/>
                    </a:lnTo>
                    <a:lnTo>
                      <a:pt x="1031039" y="203200"/>
                    </a:lnTo>
                    <a:lnTo>
                      <a:pt x="827839" y="406400"/>
                    </a:lnTo>
                    <a:lnTo>
                      <a:pt x="0" y="406400"/>
                    </a:lnTo>
                    <a:lnTo>
                      <a:pt x="203200" y="203200"/>
                    </a:lnTo>
                    <a:lnTo>
                      <a:pt x="0" y="0"/>
                    </a:lnTo>
                    <a:close/>
                  </a:path>
                </a:pathLst>
              </a:custGeom>
              <a:solidFill>
                <a:srgbClr val="2B2A2A"/>
              </a:solidFill>
            </p:spPr>
          </p:sp>
          <p:sp>
            <p:nvSpPr>
              <p:cNvPr id="32" name="TextBox 32"/>
              <p:cNvSpPr txBox="1"/>
              <p:nvPr/>
            </p:nvSpPr>
            <p:spPr>
              <a:xfrm>
                <a:off x="177800" y="-47625"/>
                <a:ext cx="777039" cy="454025"/>
              </a:xfrm>
              <a:prstGeom prst="rect">
                <a:avLst/>
              </a:prstGeom>
            </p:spPr>
            <p:txBody>
              <a:bodyPr lIns="43941" tIns="43941" rIns="43941" bIns="43941" rtlCol="0" anchor="ctr"/>
              <a:lstStyle/>
              <a:p>
                <a:pPr algn="ctr">
                  <a:lnSpc>
                    <a:spcPts val="3359"/>
                  </a:lnSpc>
                </a:pPr>
                <a:endParaRPr/>
              </a:p>
            </p:txBody>
          </p:sp>
        </p:grpSp>
        <p:grpSp>
          <p:nvGrpSpPr>
            <p:cNvPr id="33" name="Group 33"/>
            <p:cNvGrpSpPr/>
            <p:nvPr/>
          </p:nvGrpSpPr>
          <p:grpSpPr>
            <a:xfrm>
              <a:off x="2590194" y="0"/>
              <a:ext cx="861187" cy="1085384"/>
              <a:chOff x="0" y="0"/>
              <a:chExt cx="644908" cy="812800"/>
            </a:xfrm>
          </p:grpSpPr>
          <p:sp>
            <p:nvSpPr>
              <p:cNvPr id="34" name="Freeform 34"/>
              <p:cNvSpPr/>
              <p:nvPr/>
            </p:nvSpPr>
            <p:spPr>
              <a:xfrm>
                <a:off x="0" y="0"/>
                <a:ext cx="644908" cy="812800"/>
              </a:xfrm>
              <a:custGeom>
                <a:avLst/>
                <a:gdLst/>
                <a:ahLst/>
                <a:cxnLst/>
                <a:rect l="l" t="t" r="r" b="b"/>
                <a:pathLst>
                  <a:path w="644908" h="812800">
                    <a:moveTo>
                      <a:pt x="322454" y="0"/>
                    </a:moveTo>
                    <a:cubicBezTo>
                      <a:pt x="144368" y="0"/>
                      <a:pt x="0" y="181951"/>
                      <a:pt x="0" y="406400"/>
                    </a:cubicBezTo>
                    <a:cubicBezTo>
                      <a:pt x="0" y="630849"/>
                      <a:pt x="144368" y="812800"/>
                      <a:pt x="322454" y="812800"/>
                    </a:cubicBezTo>
                    <a:cubicBezTo>
                      <a:pt x="500540" y="812800"/>
                      <a:pt x="644908" y="630849"/>
                      <a:pt x="644908" y="406400"/>
                    </a:cubicBezTo>
                    <a:cubicBezTo>
                      <a:pt x="644908" y="181951"/>
                      <a:pt x="500540" y="0"/>
                      <a:pt x="322454" y="0"/>
                    </a:cubicBezTo>
                    <a:close/>
                  </a:path>
                </a:pathLst>
              </a:custGeom>
              <a:solidFill>
                <a:srgbClr val="FEE134"/>
              </a:solidFill>
            </p:spPr>
          </p:sp>
          <p:sp>
            <p:nvSpPr>
              <p:cNvPr id="35" name="TextBox 35"/>
              <p:cNvSpPr txBox="1"/>
              <p:nvPr/>
            </p:nvSpPr>
            <p:spPr>
              <a:xfrm>
                <a:off x="60460" y="28575"/>
                <a:ext cx="523988" cy="708025"/>
              </a:xfrm>
              <a:prstGeom prst="rect">
                <a:avLst/>
              </a:prstGeom>
            </p:spPr>
            <p:txBody>
              <a:bodyPr lIns="43941" tIns="43941" rIns="43941" bIns="43941" rtlCol="0" anchor="ctr"/>
              <a:lstStyle/>
              <a:p>
                <a:pPr algn="ctr">
                  <a:lnSpc>
                    <a:spcPts val="3359"/>
                  </a:lnSpc>
                </a:pPr>
                <a:endParaRPr/>
              </a:p>
            </p:txBody>
          </p:sp>
        </p:grpSp>
        <p:grpSp>
          <p:nvGrpSpPr>
            <p:cNvPr id="36" name="Group 36"/>
            <p:cNvGrpSpPr/>
            <p:nvPr/>
          </p:nvGrpSpPr>
          <p:grpSpPr>
            <a:xfrm>
              <a:off x="0" y="1280672"/>
              <a:ext cx="3451381" cy="2382599"/>
              <a:chOff x="0" y="0"/>
              <a:chExt cx="1338000" cy="923665"/>
            </a:xfrm>
          </p:grpSpPr>
          <p:sp>
            <p:nvSpPr>
              <p:cNvPr id="37" name="Freeform 37"/>
              <p:cNvSpPr/>
              <p:nvPr/>
            </p:nvSpPr>
            <p:spPr>
              <a:xfrm>
                <a:off x="0" y="0"/>
                <a:ext cx="1338001" cy="923665"/>
              </a:xfrm>
              <a:custGeom>
                <a:avLst/>
                <a:gdLst/>
                <a:ahLst/>
                <a:cxnLst/>
                <a:rect l="l" t="t" r="r" b="b"/>
                <a:pathLst>
                  <a:path w="1338001" h="923665">
                    <a:moveTo>
                      <a:pt x="1213540" y="923664"/>
                    </a:moveTo>
                    <a:lnTo>
                      <a:pt x="124460" y="923664"/>
                    </a:lnTo>
                    <a:cubicBezTo>
                      <a:pt x="55880" y="923664"/>
                      <a:pt x="0" y="867785"/>
                      <a:pt x="0" y="799204"/>
                    </a:cubicBezTo>
                    <a:lnTo>
                      <a:pt x="0" y="124460"/>
                    </a:lnTo>
                    <a:cubicBezTo>
                      <a:pt x="0" y="55880"/>
                      <a:pt x="55880" y="0"/>
                      <a:pt x="124460" y="0"/>
                    </a:cubicBezTo>
                    <a:lnTo>
                      <a:pt x="1213541" y="0"/>
                    </a:lnTo>
                    <a:cubicBezTo>
                      <a:pt x="1282120" y="0"/>
                      <a:pt x="1338001" y="55880"/>
                      <a:pt x="1338001" y="124460"/>
                    </a:cubicBezTo>
                    <a:lnTo>
                      <a:pt x="1338001" y="799205"/>
                    </a:lnTo>
                    <a:cubicBezTo>
                      <a:pt x="1338001" y="867785"/>
                      <a:pt x="1282120" y="923665"/>
                      <a:pt x="1213541" y="923665"/>
                    </a:cubicBezTo>
                    <a:close/>
                  </a:path>
                </a:pathLst>
              </a:custGeom>
              <a:solidFill>
                <a:srgbClr val="FEE134"/>
              </a:solidFill>
            </p:spPr>
          </p:sp>
        </p:grpSp>
        <p:sp>
          <p:nvSpPr>
            <p:cNvPr id="38" name="TextBox 38"/>
            <p:cNvSpPr txBox="1"/>
            <p:nvPr/>
          </p:nvSpPr>
          <p:spPr>
            <a:xfrm>
              <a:off x="316664" y="288542"/>
              <a:ext cx="2064341" cy="460675"/>
            </a:xfrm>
            <a:prstGeom prst="rect">
              <a:avLst/>
            </a:prstGeom>
          </p:spPr>
          <p:txBody>
            <a:bodyPr lIns="0" tIns="0" rIns="0" bIns="0" rtlCol="0" anchor="t">
              <a:spAutoFit/>
            </a:bodyPr>
            <a:lstStyle/>
            <a:p>
              <a:pPr algn="ctr">
                <a:lnSpc>
                  <a:spcPts val="2906"/>
                </a:lnSpc>
              </a:pPr>
              <a:r>
                <a:rPr lang="en-US" sz="2075" spc="66">
                  <a:solidFill>
                    <a:srgbClr val="F4F4F3"/>
                  </a:solidFill>
                  <a:latin typeface="TT Norms Semi-Bold"/>
                </a:rPr>
                <a:t>UI/UX </a:t>
              </a:r>
            </a:p>
          </p:txBody>
        </p:sp>
        <p:sp>
          <p:nvSpPr>
            <p:cNvPr id="39" name="TextBox 39"/>
            <p:cNvSpPr txBox="1"/>
            <p:nvPr/>
          </p:nvSpPr>
          <p:spPr>
            <a:xfrm>
              <a:off x="2760494" y="288542"/>
              <a:ext cx="520588" cy="460675"/>
            </a:xfrm>
            <a:prstGeom prst="rect">
              <a:avLst/>
            </a:prstGeom>
          </p:spPr>
          <p:txBody>
            <a:bodyPr lIns="0" tIns="0" rIns="0" bIns="0" rtlCol="0" anchor="t">
              <a:spAutoFit/>
            </a:bodyPr>
            <a:lstStyle/>
            <a:p>
              <a:pPr algn="ctr">
                <a:lnSpc>
                  <a:spcPts val="2906"/>
                </a:lnSpc>
              </a:pPr>
              <a:r>
                <a:rPr lang="en-US" sz="2075" spc="66">
                  <a:solidFill>
                    <a:srgbClr val="000000"/>
                  </a:solidFill>
                  <a:latin typeface="TT Norms Semi-Bold"/>
                </a:rPr>
                <a:t>1</a:t>
              </a:r>
            </a:p>
          </p:txBody>
        </p:sp>
        <p:sp>
          <p:nvSpPr>
            <p:cNvPr id="40" name="TextBox 40"/>
            <p:cNvSpPr txBox="1"/>
            <p:nvPr/>
          </p:nvSpPr>
          <p:spPr>
            <a:xfrm>
              <a:off x="176743" y="2107244"/>
              <a:ext cx="3097895" cy="700880"/>
            </a:xfrm>
            <a:prstGeom prst="rect">
              <a:avLst/>
            </a:prstGeom>
          </p:spPr>
          <p:txBody>
            <a:bodyPr lIns="0" tIns="0" rIns="0" bIns="0" rtlCol="0" anchor="t">
              <a:spAutoFit/>
            </a:bodyPr>
            <a:lstStyle/>
            <a:p>
              <a:pPr marL="0" lvl="0" indent="0" algn="ctr">
                <a:lnSpc>
                  <a:spcPts val="2179"/>
                </a:lnSpc>
                <a:spcBef>
                  <a:spcPct val="0"/>
                </a:spcBef>
              </a:pPr>
              <a:r>
                <a:rPr lang="en-US" sz="1556" spc="49">
                  <a:solidFill>
                    <a:srgbClr val="2B2A2A"/>
                  </a:solidFill>
                  <a:latin typeface="TT Norms Medium"/>
                </a:rPr>
                <a:t>Develop the UI/UX of the website using React</a:t>
              </a:r>
            </a:p>
          </p:txBody>
        </p:sp>
        <p:sp>
          <p:nvSpPr>
            <p:cNvPr id="41" name="AutoShape 41"/>
            <p:cNvSpPr/>
            <p:nvPr/>
          </p:nvSpPr>
          <p:spPr>
            <a:xfrm>
              <a:off x="3451381" y="593309"/>
              <a:ext cx="713136" cy="0"/>
            </a:xfrm>
            <a:prstGeom prst="line">
              <a:avLst/>
            </a:prstGeom>
            <a:ln w="25400" cap="flat">
              <a:solidFill>
                <a:srgbClr val="2B2A2A"/>
              </a:solidFill>
              <a:prstDash val="sysDash"/>
              <a:headEnd type="oval" w="lg" len="lg"/>
              <a:tailEnd type="none" w="sm" len="sm"/>
            </a:ln>
          </p:spPr>
        </p:sp>
        <p:sp>
          <p:nvSpPr>
            <p:cNvPr id="42" name="AutoShape 42"/>
            <p:cNvSpPr/>
            <p:nvPr/>
          </p:nvSpPr>
          <p:spPr>
            <a:xfrm flipV="1">
              <a:off x="4178024" y="542692"/>
              <a:ext cx="0" cy="2038913"/>
            </a:xfrm>
            <a:prstGeom prst="line">
              <a:avLst/>
            </a:prstGeom>
            <a:ln w="25400" cap="flat">
              <a:solidFill>
                <a:srgbClr val="2B2A2A"/>
              </a:solidFill>
              <a:prstDash val="sysDash"/>
              <a:headEnd type="none" w="sm" len="sm"/>
              <a:tailEnd type="none" w="sm" len="sm"/>
            </a:ln>
          </p:spPr>
        </p:sp>
        <p:grpSp>
          <p:nvGrpSpPr>
            <p:cNvPr id="43" name="Group 43"/>
            <p:cNvGrpSpPr/>
            <p:nvPr/>
          </p:nvGrpSpPr>
          <p:grpSpPr>
            <a:xfrm>
              <a:off x="7502992" y="0"/>
              <a:ext cx="861187" cy="1085384"/>
              <a:chOff x="0" y="0"/>
              <a:chExt cx="644908" cy="812800"/>
            </a:xfrm>
          </p:grpSpPr>
          <p:sp>
            <p:nvSpPr>
              <p:cNvPr id="44" name="Freeform 44"/>
              <p:cNvSpPr/>
              <p:nvPr/>
            </p:nvSpPr>
            <p:spPr>
              <a:xfrm>
                <a:off x="0" y="0"/>
                <a:ext cx="644908" cy="812800"/>
              </a:xfrm>
              <a:custGeom>
                <a:avLst/>
                <a:gdLst/>
                <a:ahLst/>
                <a:cxnLst/>
                <a:rect l="l" t="t" r="r" b="b"/>
                <a:pathLst>
                  <a:path w="644908" h="812800">
                    <a:moveTo>
                      <a:pt x="322454" y="0"/>
                    </a:moveTo>
                    <a:cubicBezTo>
                      <a:pt x="144368" y="0"/>
                      <a:pt x="0" y="181951"/>
                      <a:pt x="0" y="406400"/>
                    </a:cubicBezTo>
                    <a:cubicBezTo>
                      <a:pt x="0" y="630849"/>
                      <a:pt x="144368" y="812800"/>
                      <a:pt x="322454" y="812800"/>
                    </a:cubicBezTo>
                    <a:cubicBezTo>
                      <a:pt x="500540" y="812800"/>
                      <a:pt x="644908" y="630849"/>
                      <a:pt x="644908" y="406400"/>
                    </a:cubicBezTo>
                    <a:cubicBezTo>
                      <a:pt x="644908" y="181951"/>
                      <a:pt x="500540" y="0"/>
                      <a:pt x="322454" y="0"/>
                    </a:cubicBezTo>
                    <a:close/>
                  </a:path>
                </a:pathLst>
              </a:custGeom>
              <a:solidFill>
                <a:srgbClr val="FEE134"/>
              </a:solidFill>
            </p:spPr>
          </p:sp>
          <p:sp>
            <p:nvSpPr>
              <p:cNvPr id="45" name="TextBox 45"/>
              <p:cNvSpPr txBox="1"/>
              <p:nvPr/>
            </p:nvSpPr>
            <p:spPr>
              <a:xfrm>
                <a:off x="60460" y="28575"/>
                <a:ext cx="523988" cy="708025"/>
              </a:xfrm>
              <a:prstGeom prst="rect">
                <a:avLst/>
              </a:prstGeom>
            </p:spPr>
            <p:txBody>
              <a:bodyPr lIns="43941" tIns="43941" rIns="43941" bIns="43941" rtlCol="0" anchor="ctr"/>
              <a:lstStyle/>
              <a:p>
                <a:pPr algn="ctr">
                  <a:lnSpc>
                    <a:spcPts val="3359"/>
                  </a:lnSpc>
                </a:pPr>
                <a:endParaRPr/>
              </a:p>
            </p:txBody>
          </p:sp>
        </p:grpSp>
        <p:sp>
          <p:nvSpPr>
            <p:cNvPr id="46" name="TextBox 46"/>
            <p:cNvSpPr txBox="1"/>
            <p:nvPr/>
          </p:nvSpPr>
          <p:spPr>
            <a:xfrm>
              <a:off x="7673292" y="288542"/>
              <a:ext cx="520588" cy="460675"/>
            </a:xfrm>
            <a:prstGeom prst="rect">
              <a:avLst/>
            </a:prstGeom>
          </p:spPr>
          <p:txBody>
            <a:bodyPr lIns="0" tIns="0" rIns="0" bIns="0" rtlCol="0" anchor="t">
              <a:spAutoFit/>
            </a:bodyPr>
            <a:lstStyle/>
            <a:p>
              <a:pPr algn="ctr">
                <a:lnSpc>
                  <a:spcPts val="2906"/>
                </a:lnSpc>
              </a:pPr>
              <a:r>
                <a:rPr lang="en-US" sz="2075" spc="66">
                  <a:solidFill>
                    <a:srgbClr val="000000"/>
                  </a:solidFill>
                  <a:latin typeface="TT Norms Semi-Bold"/>
                </a:rPr>
                <a:t>2</a:t>
              </a:r>
            </a:p>
          </p:txBody>
        </p:sp>
        <p:sp>
          <p:nvSpPr>
            <p:cNvPr id="47" name="AutoShape 47"/>
            <p:cNvSpPr/>
            <p:nvPr/>
          </p:nvSpPr>
          <p:spPr>
            <a:xfrm>
              <a:off x="19652862" y="9381118"/>
              <a:ext cx="183187" cy="0"/>
            </a:xfrm>
            <a:prstGeom prst="line">
              <a:avLst/>
            </a:prstGeom>
            <a:ln w="38100" cap="flat">
              <a:solidFill>
                <a:srgbClr val="2B2A2A"/>
              </a:solidFill>
              <a:prstDash val="sysDash"/>
              <a:headEnd type="none" w="sm" len="sm"/>
              <a:tailEnd type="none" w="sm" len="sm"/>
            </a:ln>
          </p:spPr>
        </p:sp>
        <p:grpSp>
          <p:nvGrpSpPr>
            <p:cNvPr id="48" name="Group 48"/>
            <p:cNvGrpSpPr/>
            <p:nvPr/>
          </p:nvGrpSpPr>
          <p:grpSpPr>
            <a:xfrm>
              <a:off x="4724124" y="0"/>
              <a:ext cx="2712856" cy="994945"/>
              <a:chOff x="0" y="0"/>
              <a:chExt cx="1108106" cy="406400"/>
            </a:xfrm>
          </p:grpSpPr>
          <p:sp>
            <p:nvSpPr>
              <p:cNvPr id="49" name="Freeform 49"/>
              <p:cNvSpPr/>
              <p:nvPr/>
            </p:nvSpPr>
            <p:spPr>
              <a:xfrm>
                <a:off x="0" y="0"/>
                <a:ext cx="1108106" cy="406400"/>
              </a:xfrm>
              <a:custGeom>
                <a:avLst/>
                <a:gdLst/>
                <a:ahLst/>
                <a:cxnLst/>
                <a:rect l="l" t="t" r="r" b="b"/>
                <a:pathLst>
                  <a:path w="1108106" h="406400">
                    <a:moveTo>
                      <a:pt x="0" y="0"/>
                    </a:moveTo>
                    <a:lnTo>
                      <a:pt x="904906" y="0"/>
                    </a:lnTo>
                    <a:lnTo>
                      <a:pt x="1108106" y="203200"/>
                    </a:lnTo>
                    <a:lnTo>
                      <a:pt x="904906" y="406400"/>
                    </a:lnTo>
                    <a:lnTo>
                      <a:pt x="0" y="406400"/>
                    </a:lnTo>
                    <a:lnTo>
                      <a:pt x="203200" y="203200"/>
                    </a:lnTo>
                    <a:lnTo>
                      <a:pt x="0" y="0"/>
                    </a:lnTo>
                    <a:close/>
                  </a:path>
                </a:pathLst>
              </a:custGeom>
              <a:solidFill>
                <a:srgbClr val="2B2A2A"/>
              </a:solidFill>
            </p:spPr>
          </p:sp>
          <p:sp>
            <p:nvSpPr>
              <p:cNvPr id="50" name="TextBox 50"/>
              <p:cNvSpPr txBox="1"/>
              <p:nvPr/>
            </p:nvSpPr>
            <p:spPr>
              <a:xfrm>
                <a:off x="177800" y="-47625"/>
                <a:ext cx="854106" cy="454025"/>
              </a:xfrm>
              <a:prstGeom prst="rect">
                <a:avLst/>
              </a:prstGeom>
            </p:spPr>
            <p:txBody>
              <a:bodyPr lIns="43941" tIns="43941" rIns="43941" bIns="43941" rtlCol="0" anchor="ctr"/>
              <a:lstStyle/>
              <a:p>
                <a:pPr algn="ctr">
                  <a:lnSpc>
                    <a:spcPts val="3359"/>
                  </a:lnSpc>
                </a:pPr>
                <a:endParaRPr/>
              </a:p>
            </p:txBody>
          </p:sp>
        </p:grpSp>
        <p:grpSp>
          <p:nvGrpSpPr>
            <p:cNvPr id="51" name="Group 51"/>
            <p:cNvGrpSpPr/>
            <p:nvPr/>
          </p:nvGrpSpPr>
          <p:grpSpPr>
            <a:xfrm>
              <a:off x="4912798" y="1280672"/>
              <a:ext cx="3451381" cy="2484892"/>
              <a:chOff x="0" y="0"/>
              <a:chExt cx="1338000" cy="963321"/>
            </a:xfrm>
          </p:grpSpPr>
          <p:sp>
            <p:nvSpPr>
              <p:cNvPr id="52" name="Freeform 52"/>
              <p:cNvSpPr/>
              <p:nvPr/>
            </p:nvSpPr>
            <p:spPr>
              <a:xfrm>
                <a:off x="0" y="0"/>
                <a:ext cx="1338001" cy="963321"/>
              </a:xfrm>
              <a:custGeom>
                <a:avLst/>
                <a:gdLst/>
                <a:ahLst/>
                <a:cxnLst/>
                <a:rect l="l" t="t" r="r" b="b"/>
                <a:pathLst>
                  <a:path w="1338001" h="963321">
                    <a:moveTo>
                      <a:pt x="1213540" y="963321"/>
                    </a:moveTo>
                    <a:lnTo>
                      <a:pt x="124460" y="963321"/>
                    </a:lnTo>
                    <a:cubicBezTo>
                      <a:pt x="55880" y="963321"/>
                      <a:pt x="0" y="907441"/>
                      <a:pt x="0" y="838861"/>
                    </a:cubicBezTo>
                    <a:lnTo>
                      <a:pt x="0" y="124460"/>
                    </a:lnTo>
                    <a:cubicBezTo>
                      <a:pt x="0" y="55880"/>
                      <a:pt x="55880" y="0"/>
                      <a:pt x="124460" y="0"/>
                    </a:cubicBezTo>
                    <a:lnTo>
                      <a:pt x="1213541" y="0"/>
                    </a:lnTo>
                    <a:cubicBezTo>
                      <a:pt x="1282120" y="0"/>
                      <a:pt x="1338001" y="55880"/>
                      <a:pt x="1338001" y="124460"/>
                    </a:cubicBezTo>
                    <a:lnTo>
                      <a:pt x="1338001" y="838861"/>
                    </a:lnTo>
                    <a:cubicBezTo>
                      <a:pt x="1338001" y="907441"/>
                      <a:pt x="1282120" y="963321"/>
                      <a:pt x="1213541" y="963321"/>
                    </a:cubicBezTo>
                    <a:close/>
                  </a:path>
                </a:pathLst>
              </a:custGeom>
              <a:solidFill>
                <a:srgbClr val="FEE134"/>
              </a:solidFill>
            </p:spPr>
          </p:sp>
        </p:grpSp>
        <p:sp>
          <p:nvSpPr>
            <p:cNvPr id="53" name="TextBox 53"/>
            <p:cNvSpPr txBox="1"/>
            <p:nvPr/>
          </p:nvSpPr>
          <p:spPr>
            <a:xfrm>
              <a:off x="5000419" y="288542"/>
              <a:ext cx="2290963" cy="460675"/>
            </a:xfrm>
            <a:prstGeom prst="rect">
              <a:avLst/>
            </a:prstGeom>
          </p:spPr>
          <p:txBody>
            <a:bodyPr lIns="0" tIns="0" rIns="0" bIns="0" rtlCol="0" anchor="t">
              <a:spAutoFit/>
            </a:bodyPr>
            <a:lstStyle/>
            <a:p>
              <a:pPr algn="ctr">
                <a:lnSpc>
                  <a:spcPts val="2906"/>
                </a:lnSpc>
              </a:pPr>
              <a:r>
                <a:rPr lang="en-US" sz="2075" spc="66">
                  <a:solidFill>
                    <a:srgbClr val="F4F4F3"/>
                  </a:solidFill>
                  <a:latin typeface="TT Norms Semi-Bold"/>
                </a:rPr>
                <a:t>API Call</a:t>
              </a:r>
            </a:p>
          </p:txBody>
        </p:sp>
        <p:sp>
          <p:nvSpPr>
            <p:cNvPr id="54" name="TextBox 54"/>
            <p:cNvSpPr txBox="1"/>
            <p:nvPr/>
          </p:nvSpPr>
          <p:spPr>
            <a:xfrm>
              <a:off x="5095986" y="1433356"/>
              <a:ext cx="3097895" cy="2233261"/>
            </a:xfrm>
            <a:prstGeom prst="rect">
              <a:avLst/>
            </a:prstGeom>
          </p:spPr>
          <p:txBody>
            <a:bodyPr lIns="0" tIns="0" rIns="0" bIns="0" rtlCol="0" anchor="t">
              <a:spAutoFit/>
            </a:bodyPr>
            <a:lstStyle/>
            <a:p>
              <a:pPr marL="0" lvl="0" indent="0" algn="ctr">
                <a:lnSpc>
                  <a:spcPts val="2179"/>
                </a:lnSpc>
                <a:spcBef>
                  <a:spcPct val="0"/>
                </a:spcBef>
              </a:pPr>
              <a:r>
                <a:rPr lang="en-US" sz="1556" spc="49" dirty="0">
                  <a:solidFill>
                    <a:srgbClr val="2B2A2A"/>
                  </a:solidFill>
                  <a:latin typeface="TT Norms Medium"/>
                </a:rPr>
                <a:t>Make the API key for OpenAI. Then call the API from the app making it to answer to a person in danger and needs it’s help.</a:t>
              </a:r>
            </a:p>
          </p:txBody>
        </p:sp>
        <p:sp>
          <p:nvSpPr>
            <p:cNvPr id="55" name="AutoShape 55"/>
            <p:cNvSpPr/>
            <p:nvPr/>
          </p:nvSpPr>
          <p:spPr>
            <a:xfrm>
              <a:off x="3451381" y="2568097"/>
              <a:ext cx="713136" cy="0"/>
            </a:xfrm>
            <a:prstGeom prst="line">
              <a:avLst/>
            </a:prstGeom>
            <a:ln w="25400" cap="flat">
              <a:solidFill>
                <a:srgbClr val="2B2A2A"/>
              </a:solidFill>
              <a:prstDash val="sysDash"/>
              <a:headEnd type="oval" w="lg" len="lg"/>
              <a:tailEnd type="none" w="sm" len="sm"/>
            </a:ln>
          </p:spPr>
        </p:sp>
        <p:sp>
          <p:nvSpPr>
            <p:cNvPr id="56" name="AutoShape 56"/>
            <p:cNvSpPr/>
            <p:nvPr/>
          </p:nvSpPr>
          <p:spPr>
            <a:xfrm>
              <a:off x="4125803" y="1576453"/>
              <a:ext cx="713136" cy="0"/>
            </a:xfrm>
            <a:prstGeom prst="line">
              <a:avLst/>
            </a:prstGeom>
            <a:ln w="25400" cap="flat">
              <a:solidFill>
                <a:srgbClr val="2B2A2A"/>
              </a:solidFill>
              <a:prstDash val="sysDash"/>
              <a:headEnd type="oval" w="lg" len="lg"/>
              <a:tailEnd type="none" w="sm" len="sm"/>
            </a:ln>
          </p:spPr>
        </p:sp>
      </p:grpSp>
      <p:grpSp>
        <p:nvGrpSpPr>
          <p:cNvPr id="57" name="Group 57"/>
          <p:cNvGrpSpPr/>
          <p:nvPr/>
        </p:nvGrpSpPr>
        <p:grpSpPr>
          <a:xfrm>
            <a:off x="15869990" y="360381"/>
            <a:ext cx="2116369" cy="393255"/>
            <a:chOff x="0" y="0"/>
            <a:chExt cx="2821826" cy="524340"/>
          </a:xfrm>
        </p:grpSpPr>
        <p:grpSp>
          <p:nvGrpSpPr>
            <p:cNvPr id="58" name="Group 58"/>
            <p:cNvGrpSpPr/>
            <p:nvPr/>
          </p:nvGrpSpPr>
          <p:grpSpPr>
            <a:xfrm>
              <a:off x="0" y="0"/>
              <a:ext cx="2821826" cy="524340"/>
              <a:chOff x="0" y="0"/>
              <a:chExt cx="650949" cy="120957"/>
            </a:xfrm>
          </p:grpSpPr>
          <p:sp>
            <p:nvSpPr>
              <p:cNvPr id="59" name="Freeform 59"/>
              <p:cNvSpPr/>
              <p:nvPr/>
            </p:nvSpPr>
            <p:spPr>
              <a:xfrm>
                <a:off x="0" y="0"/>
                <a:ext cx="650949" cy="120957"/>
              </a:xfrm>
              <a:custGeom>
                <a:avLst/>
                <a:gdLst/>
                <a:ahLst/>
                <a:cxnLst/>
                <a:rect l="l" t="t" r="r" b="b"/>
                <a:pathLst>
                  <a:path w="650949" h="120957">
                    <a:moveTo>
                      <a:pt x="60478" y="0"/>
                    </a:moveTo>
                    <a:lnTo>
                      <a:pt x="590471" y="0"/>
                    </a:lnTo>
                    <a:cubicBezTo>
                      <a:pt x="623872" y="0"/>
                      <a:pt x="650949" y="27077"/>
                      <a:pt x="650949" y="60478"/>
                    </a:cubicBezTo>
                    <a:lnTo>
                      <a:pt x="650949" y="60478"/>
                    </a:lnTo>
                    <a:cubicBezTo>
                      <a:pt x="650949" y="76518"/>
                      <a:pt x="644577" y="91901"/>
                      <a:pt x="633235" y="103243"/>
                    </a:cubicBezTo>
                    <a:cubicBezTo>
                      <a:pt x="621893" y="114585"/>
                      <a:pt x="606511" y="120957"/>
                      <a:pt x="590471" y="120957"/>
                    </a:cubicBezTo>
                    <a:lnTo>
                      <a:pt x="60478" y="120957"/>
                    </a:lnTo>
                    <a:cubicBezTo>
                      <a:pt x="27077" y="120957"/>
                      <a:pt x="0" y="93880"/>
                      <a:pt x="0" y="60478"/>
                    </a:cubicBezTo>
                    <a:lnTo>
                      <a:pt x="0" y="60478"/>
                    </a:lnTo>
                    <a:cubicBezTo>
                      <a:pt x="0" y="27077"/>
                      <a:pt x="27077" y="0"/>
                      <a:pt x="60478" y="0"/>
                    </a:cubicBezTo>
                    <a:close/>
                  </a:path>
                </a:pathLst>
              </a:custGeom>
              <a:solidFill>
                <a:srgbClr val="E8E5BD"/>
              </a:solidFill>
              <a:ln w="28575" cap="rnd">
                <a:solidFill>
                  <a:srgbClr val="000000"/>
                </a:solidFill>
                <a:prstDash val="solid"/>
                <a:round/>
              </a:ln>
            </p:spPr>
          </p:sp>
          <p:sp>
            <p:nvSpPr>
              <p:cNvPr id="60" name="TextBox 60"/>
              <p:cNvSpPr txBox="1"/>
              <p:nvPr/>
            </p:nvSpPr>
            <p:spPr>
              <a:xfrm>
                <a:off x="0" y="-38100"/>
                <a:ext cx="650949" cy="159057"/>
              </a:xfrm>
              <a:prstGeom prst="rect">
                <a:avLst/>
              </a:prstGeom>
            </p:spPr>
            <p:txBody>
              <a:bodyPr lIns="43499" tIns="43499" rIns="43499" bIns="43499" rtlCol="0" anchor="ctr"/>
              <a:lstStyle/>
              <a:p>
                <a:pPr algn="ctr">
                  <a:lnSpc>
                    <a:spcPts val="2659"/>
                  </a:lnSpc>
                </a:pPr>
                <a:endParaRPr/>
              </a:p>
            </p:txBody>
          </p:sp>
        </p:grpSp>
        <p:sp>
          <p:nvSpPr>
            <p:cNvPr id="61" name="TextBox 61"/>
            <p:cNvSpPr txBox="1"/>
            <p:nvPr/>
          </p:nvSpPr>
          <p:spPr>
            <a:xfrm>
              <a:off x="402617" y="67851"/>
              <a:ext cx="2016591" cy="360063"/>
            </a:xfrm>
            <a:prstGeom prst="rect">
              <a:avLst/>
            </a:prstGeom>
          </p:spPr>
          <p:txBody>
            <a:bodyPr lIns="0" tIns="0" rIns="0" bIns="0" rtlCol="0" anchor="t">
              <a:spAutoFit/>
            </a:bodyPr>
            <a:lstStyle/>
            <a:p>
              <a:pPr algn="ctr">
                <a:lnSpc>
                  <a:spcPts val="2285"/>
                </a:lnSpc>
              </a:pPr>
              <a:r>
                <a:rPr lang="en-US" sz="1632">
                  <a:solidFill>
                    <a:srgbClr val="000000"/>
                  </a:solidFill>
                  <a:latin typeface="TT Norms Bold"/>
                </a:rPr>
                <a:t>DIVA GUARD</a:t>
              </a:r>
            </a:p>
          </p:txBody>
        </p:sp>
      </p:grpSp>
      <p:pic>
        <p:nvPicPr>
          <p:cNvPr id="63" name="Picture 62">
            <a:extLst>
              <a:ext uri="{FF2B5EF4-FFF2-40B4-BE49-F238E27FC236}">
                <a16:creationId xmlns:a16="http://schemas.microsoft.com/office/drawing/2014/main" id="{CDD9B63A-AD0C-C718-C7B2-FBA145541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15200" y="1028700"/>
            <a:ext cx="3657600" cy="8229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E5B6"/>
        </a:solidFill>
        <a:effectLst/>
      </p:bgPr>
    </p:bg>
    <p:spTree>
      <p:nvGrpSpPr>
        <p:cNvPr id="1" name=""/>
        <p:cNvGrpSpPr/>
        <p:nvPr/>
      </p:nvGrpSpPr>
      <p:grpSpPr>
        <a:xfrm>
          <a:off x="0" y="0"/>
          <a:ext cx="0" cy="0"/>
          <a:chOff x="0" y="0"/>
          <a:chExt cx="0" cy="0"/>
        </a:xfrm>
      </p:grpSpPr>
      <p:grpSp>
        <p:nvGrpSpPr>
          <p:cNvPr id="2" name="Group 2"/>
          <p:cNvGrpSpPr/>
          <p:nvPr/>
        </p:nvGrpSpPr>
        <p:grpSpPr>
          <a:xfrm>
            <a:off x="173797" y="177670"/>
            <a:ext cx="17940405" cy="9931660"/>
            <a:chOff x="0" y="0"/>
            <a:chExt cx="4725045" cy="2615746"/>
          </a:xfrm>
        </p:grpSpPr>
        <p:sp>
          <p:nvSpPr>
            <p:cNvPr id="3" name="Freeform 3"/>
            <p:cNvSpPr/>
            <p:nvPr/>
          </p:nvSpPr>
          <p:spPr>
            <a:xfrm>
              <a:off x="0" y="0"/>
              <a:ext cx="4725045" cy="2615746"/>
            </a:xfrm>
            <a:custGeom>
              <a:avLst/>
              <a:gdLst/>
              <a:ahLst/>
              <a:cxnLst/>
              <a:rect l="l" t="t" r="r" b="b"/>
              <a:pathLst>
                <a:path w="4725045" h="2615746">
                  <a:moveTo>
                    <a:pt x="22008" y="0"/>
                  </a:moveTo>
                  <a:lnTo>
                    <a:pt x="4703037" y="0"/>
                  </a:lnTo>
                  <a:cubicBezTo>
                    <a:pt x="4715192" y="0"/>
                    <a:pt x="4725045" y="9853"/>
                    <a:pt x="4725045" y="22008"/>
                  </a:cubicBezTo>
                  <a:lnTo>
                    <a:pt x="4725045" y="2593737"/>
                  </a:lnTo>
                  <a:cubicBezTo>
                    <a:pt x="4725045" y="2605892"/>
                    <a:pt x="4715192" y="2615746"/>
                    <a:pt x="4703037" y="2615746"/>
                  </a:cubicBezTo>
                  <a:lnTo>
                    <a:pt x="22008" y="2615746"/>
                  </a:lnTo>
                  <a:cubicBezTo>
                    <a:pt x="9853" y="2615746"/>
                    <a:pt x="0" y="2605892"/>
                    <a:pt x="0" y="2593737"/>
                  </a:cubicBezTo>
                  <a:lnTo>
                    <a:pt x="0" y="22008"/>
                  </a:lnTo>
                  <a:cubicBezTo>
                    <a:pt x="0" y="9853"/>
                    <a:pt x="9853" y="0"/>
                    <a:pt x="22008" y="0"/>
                  </a:cubicBezTo>
                  <a:close/>
                </a:path>
              </a:pathLst>
            </a:custGeom>
            <a:solidFill>
              <a:srgbClr val="FCFFFF">
                <a:alpha val="73725"/>
              </a:srgbClr>
            </a:solidFill>
            <a:ln w="28575" cap="rnd">
              <a:solidFill>
                <a:srgbClr val="000000">
                  <a:alpha val="73725"/>
                </a:srgbClr>
              </a:solidFill>
              <a:prstDash val="solid"/>
              <a:round/>
            </a:ln>
          </p:spPr>
        </p:sp>
        <p:sp>
          <p:nvSpPr>
            <p:cNvPr id="4" name="TextBox 4"/>
            <p:cNvSpPr txBox="1"/>
            <p:nvPr/>
          </p:nvSpPr>
          <p:spPr>
            <a:xfrm>
              <a:off x="0" y="-28575"/>
              <a:ext cx="4725045" cy="2644321"/>
            </a:xfrm>
            <a:prstGeom prst="rect">
              <a:avLst/>
            </a:prstGeom>
          </p:spPr>
          <p:txBody>
            <a:bodyPr lIns="50800" tIns="50800" rIns="50800" bIns="50800" rtlCol="0" anchor="ctr"/>
            <a:lstStyle/>
            <a:p>
              <a:pPr algn="ctr">
                <a:lnSpc>
                  <a:spcPts val="2660"/>
                </a:lnSpc>
              </a:pPr>
              <a:endParaRPr/>
            </a:p>
          </p:txBody>
        </p:sp>
      </p:grpSp>
      <p:grpSp>
        <p:nvGrpSpPr>
          <p:cNvPr id="7" name="Group 7"/>
          <p:cNvGrpSpPr/>
          <p:nvPr/>
        </p:nvGrpSpPr>
        <p:grpSpPr>
          <a:xfrm rot="-5400000">
            <a:off x="6929639" y="-6190902"/>
            <a:ext cx="1023523" cy="14516157"/>
            <a:chOff x="0" y="0"/>
            <a:chExt cx="269570" cy="3823185"/>
          </a:xfrm>
        </p:grpSpPr>
        <p:sp>
          <p:nvSpPr>
            <p:cNvPr id="8" name="Freeform 8"/>
            <p:cNvSpPr/>
            <p:nvPr/>
          </p:nvSpPr>
          <p:spPr>
            <a:xfrm>
              <a:off x="0" y="0"/>
              <a:ext cx="269570" cy="3823185"/>
            </a:xfrm>
            <a:custGeom>
              <a:avLst/>
              <a:gdLst/>
              <a:ahLst/>
              <a:cxnLst/>
              <a:rect l="l" t="t" r="r" b="b"/>
              <a:pathLst>
                <a:path w="269570" h="3823185">
                  <a:moveTo>
                    <a:pt x="89905" y="3804116"/>
                  </a:moveTo>
                  <a:cubicBezTo>
                    <a:pt x="103725" y="3815630"/>
                    <a:pt x="119437" y="3823185"/>
                    <a:pt x="134858" y="3823185"/>
                  </a:cubicBezTo>
                  <a:cubicBezTo>
                    <a:pt x="150279" y="3823185"/>
                    <a:pt x="165117" y="3816709"/>
                    <a:pt x="178792" y="3805194"/>
                  </a:cubicBezTo>
                  <a:cubicBezTo>
                    <a:pt x="179083" y="3804835"/>
                    <a:pt x="179374" y="3804835"/>
                    <a:pt x="179665" y="3804476"/>
                  </a:cubicBezTo>
                  <a:cubicBezTo>
                    <a:pt x="231018" y="3758421"/>
                    <a:pt x="268843" y="3636807"/>
                    <a:pt x="269570" y="3427814"/>
                  </a:cubicBezTo>
                  <a:lnTo>
                    <a:pt x="269570" y="24583"/>
                  </a:lnTo>
                  <a:cubicBezTo>
                    <a:pt x="269570" y="11006"/>
                    <a:pt x="258564" y="0"/>
                    <a:pt x="244987" y="0"/>
                  </a:cubicBezTo>
                  <a:lnTo>
                    <a:pt x="24583" y="0"/>
                  </a:lnTo>
                  <a:cubicBezTo>
                    <a:pt x="11006" y="0"/>
                    <a:pt x="0" y="11006"/>
                    <a:pt x="0" y="24583"/>
                  </a:cubicBezTo>
                  <a:lnTo>
                    <a:pt x="0" y="3425270"/>
                  </a:lnTo>
                  <a:cubicBezTo>
                    <a:pt x="727" y="3637525"/>
                    <a:pt x="37970" y="3759141"/>
                    <a:pt x="89905" y="3804116"/>
                  </a:cubicBezTo>
                  <a:lnTo>
                    <a:pt x="89905" y="3804116"/>
                  </a:lnTo>
                  <a:close/>
                </a:path>
              </a:pathLst>
            </a:custGeom>
            <a:solidFill>
              <a:srgbClr val="020202">
                <a:alpha val="74902"/>
              </a:srgbClr>
            </a:solidFill>
          </p:spPr>
        </p:sp>
        <p:sp>
          <p:nvSpPr>
            <p:cNvPr id="9" name="TextBox 9"/>
            <p:cNvSpPr txBox="1"/>
            <p:nvPr/>
          </p:nvSpPr>
          <p:spPr>
            <a:xfrm>
              <a:off x="0" y="-28575"/>
              <a:ext cx="269570" cy="3724760"/>
            </a:xfrm>
            <a:prstGeom prst="rect">
              <a:avLst/>
            </a:prstGeom>
          </p:spPr>
          <p:txBody>
            <a:bodyPr lIns="50800" tIns="50800" rIns="50800" bIns="50800" rtlCol="0" anchor="ctr"/>
            <a:lstStyle/>
            <a:p>
              <a:pPr algn="ctr">
                <a:lnSpc>
                  <a:spcPts val="2660"/>
                </a:lnSpc>
              </a:pPr>
              <a:endParaRPr/>
            </a:p>
          </p:txBody>
        </p:sp>
      </p:grpSp>
      <p:grpSp>
        <p:nvGrpSpPr>
          <p:cNvPr id="10" name="Group 10"/>
          <p:cNvGrpSpPr/>
          <p:nvPr/>
        </p:nvGrpSpPr>
        <p:grpSpPr>
          <a:xfrm>
            <a:off x="15823895" y="321353"/>
            <a:ext cx="2116369" cy="393255"/>
            <a:chOff x="0" y="0"/>
            <a:chExt cx="2821826" cy="524340"/>
          </a:xfrm>
        </p:grpSpPr>
        <p:grpSp>
          <p:nvGrpSpPr>
            <p:cNvPr id="11" name="Group 11"/>
            <p:cNvGrpSpPr/>
            <p:nvPr/>
          </p:nvGrpSpPr>
          <p:grpSpPr>
            <a:xfrm>
              <a:off x="0" y="0"/>
              <a:ext cx="2821826" cy="524340"/>
              <a:chOff x="0" y="0"/>
              <a:chExt cx="650949" cy="120957"/>
            </a:xfrm>
          </p:grpSpPr>
          <p:sp>
            <p:nvSpPr>
              <p:cNvPr id="12" name="Freeform 12"/>
              <p:cNvSpPr/>
              <p:nvPr/>
            </p:nvSpPr>
            <p:spPr>
              <a:xfrm>
                <a:off x="0" y="0"/>
                <a:ext cx="650949" cy="120957"/>
              </a:xfrm>
              <a:custGeom>
                <a:avLst/>
                <a:gdLst/>
                <a:ahLst/>
                <a:cxnLst/>
                <a:rect l="l" t="t" r="r" b="b"/>
                <a:pathLst>
                  <a:path w="650949" h="120957">
                    <a:moveTo>
                      <a:pt x="60478" y="0"/>
                    </a:moveTo>
                    <a:lnTo>
                      <a:pt x="590471" y="0"/>
                    </a:lnTo>
                    <a:cubicBezTo>
                      <a:pt x="623872" y="0"/>
                      <a:pt x="650949" y="27077"/>
                      <a:pt x="650949" y="60478"/>
                    </a:cubicBezTo>
                    <a:lnTo>
                      <a:pt x="650949" y="60478"/>
                    </a:lnTo>
                    <a:cubicBezTo>
                      <a:pt x="650949" y="76518"/>
                      <a:pt x="644577" y="91901"/>
                      <a:pt x="633235" y="103243"/>
                    </a:cubicBezTo>
                    <a:cubicBezTo>
                      <a:pt x="621893" y="114585"/>
                      <a:pt x="606511" y="120957"/>
                      <a:pt x="590471" y="120957"/>
                    </a:cubicBezTo>
                    <a:lnTo>
                      <a:pt x="60478" y="120957"/>
                    </a:lnTo>
                    <a:cubicBezTo>
                      <a:pt x="27077" y="120957"/>
                      <a:pt x="0" y="93880"/>
                      <a:pt x="0" y="60478"/>
                    </a:cubicBezTo>
                    <a:lnTo>
                      <a:pt x="0" y="60478"/>
                    </a:lnTo>
                    <a:cubicBezTo>
                      <a:pt x="0" y="27077"/>
                      <a:pt x="27077" y="0"/>
                      <a:pt x="60478" y="0"/>
                    </a:cubicBezTo>
                    <a:close/>
                  </a:path>
                </a:pathLst>
              </a:custGeom>
              <a:solidFill>
                <a:srgbClr val="E8E5BD"/>
              </a:solidFill>
              <a:ln w="28575" cap="rnd">
                <a:solidFill>
                  <a:srgbClr val="000000"/>
                </a:solidFill>
                <a:prstDash val="solid"/>
                <a:round/>
              </a:ln>
            </p:spPr>
          </p:sp>
          <p:sp>
            <p:nvSpPr>
              <p:cNvPr id="13" name="TextBox 13"/>
              <p:cNvSpPr txBox="1"/>
              <p:nvPr/>
            </p:nvSpPr>
            <p:spPr>
              <a:xfrm>
                <a:off x="0" y="-38100"/>
                <a:ext cx="650949" cy="159057"/>
              </a:xfrm>
              <a:prstGeom prst="rect">
                <a:avLst/>
              </a:prstGeom>
            </p:spPr>
            <p:txBody>
              <a:bodyPr lIns="43499" tIns="43499" rIns="43499" bIns="43499" rtlCol="0" anchor="ctr"/>
              <a:lstStyle/>
              <a:p>
                <a:pPr algn="ctr">
                  <a:lnSpc>
                    <a:spcPts val="2659"/>
                  </a:lnSpc>
                </a:pPr>
                <a:endParaRPr/>
              </a:p>
            </p:txBody>
          </p:sp>
        </p:grpSp>
        <p:sp>
          <p:nvSpPr>
            <p:cNvPr id="14" name="TextBox 14"/>
            <p:cNvSpPr txBox="1"/>
            <p:nvPr/>
          </p:nvSpPr>
          <p:spPr>
            <a:xfrm>
              <a:off x="402617" y="67851"/>
              <a:ext cx="2016591" cy="360063"/>
            </a:xfrm>
            <a:prstGeom prst="rect">
              <a:avLst/>
            </a:prstGeom>
          </p:spPr>
          <p:txBody>
            <a:bodyPr lIns="0" tIns="0" rIns="0" bIns="0" rtlCol="0" anchor="t">
              <a:spAutoFit/>
            </a:bodyPr>
            <a:lstStyle/>
            <a:p>
              <a:pPr algn="ctr">
                <a:lnSpc>
                  <a:spcPts val="2285"/>
                </a:lnSpc>
              </a:pPr>
              <a:r>
                <a:rPr lang="en-US" sz="1632">
                  <a:solidFill>
                    <a:srgbClr val="000000"/>
                  </a:solidFill>
                  <a:latin typeface="TT Norms Bold"/>
                </a:rPr>
                <a:t>DIVA GUARD</a:t>
              </a:r>
            </a:p>
          </p:txBody>
        </p:sp>
      </p:grpSp>
      <p:sp>
        <p:nvSpPr>
          <p:cNvPr id="15" name="Freeform 15"/>
          <p:cNvSpPr/>
          <p:nvPr/>
        </p:nvSpPr>
        <p:spPr>
          <a:xfrm>
            <a:off x="347736" y="655029"/>
            <a:ext cx="784150" cy="784150"/>
          </a:xfrm>
          <a:custGeom>
            <a:avLst/>
            <a:gdLst/>
            <a:ahLst/>
            <a:cxnLst/>
            <a:rect l="l" t="t" r="r" b="b"/>
            <a:pathLst>
              <a:path w="784150" h="784150">
                <a:moveTo>
                  <a:pt x="0" y="0"/>
                </a:moveTo>
                <a:lnTo>
                  <a:pt x="784150" y="0"/>
                </a:lnTo>
                <a:lnTo>
                  <a:pt x="784150" y="784150"/>
                </a:lnTo>
                <a:lnTo>
                  <a:pt x="0" y="784150"/>
                </a:lnTo>
                <a:lnTo>
                  <a:pt x="0" y="0"/>
                </a:lnTo>
                <a:close/>
              </a:path>
            </a:pathLst>
          </a:custGeom>
          <a:blipFill>
            <a:blip r:embed="rId2"/>
            <a:stretch>
              <a:fillRect/>
            </a:stretch>
          </a:blipFill>
        </p:spPr>
      </p:sp>
      <p:grpSp>
        <p:nvGrpSpPr>
          <p:cNvPr id="16" name="Group 16"/>
          <p:cNvGrpSpPr/>
          <p:nvPr/>
        </p:nvGrpSpPr>
        <p:grpSpPr>
          <a:xfrm>
            <a:off x="275187" y="1735703"/>
            <a:ext cx="5042906" cy="3702972"/>
            <a:chOff x="0" y="-76200"/>
            <a:chExt cx="6723875" cy="4937296"/>
          </a:xfrm>
        </p:grpSpPr>
        <p:sp>
          <p:nvSpPr>
            <p:cNvPr id="17" name="TextBox 17"/>
            <p:cNvSpPr txBox="1"/>
            <p:nvPr/>
          </p:nvSpPr>
          <p:spPr>
            <a:xfrm>
              <a:off x="0" y="-76200"/>
              <a:ext cx="6723875" cy="585198"/>
            </a:xfrm>
            <a:prstGeom prst="rect">
              <a:avLst/>
            </a:prstGeom>
          </p:spPr>
          <p:txBody>
            <a:bodyPr lIns="0" tIns="0" rIns="0" bIns="0" rtlCol="0" anchor="t">
              <a:spAutoFit/>
            </a:bodyPr>
            <a:lstStyle/>
            <a:p>
              <a:pPr>
                <a:lnSpc>
                  <a:spcPts val="3757"/>
                </a:lnSpc>
              </a:pPr>
              <a:r>
                <a:rPr lang="en-US" sz="2504" dirty="0">
                  <a:solidFill>
                    <a:srgbClr val="000000"/>
                  </a:solidFill>
                  <a:latin typeface="TT Norms Bold"/>
                </a:rPr>
                <a:t>Emergency Helpline</a:t>
              </a:r>
            </a:p>
          </p:txBody>
        </p:sp>
        <p:sp>
          <p:nvSpPr>
            <p:cNvPr id="18" name="TextBox 18"/>
            <p:cNvSpPr txBox="1"/>
            <p:nvPr/>
          </p:nvSpPr>
          <p:spPr>
            <a:xfrm>
              <a:off x="0" y="825803"/>
              <a:ext cx="6213934" cy="4035293"/>
            </a:xfrm>
            <a:prstGeom prst="rect">
              <a:avLst/>
            </a:prstGeom>
          </p:spPr>
          <p:txBody>
            <a:bodyPr lIns="0" tIns="0" rIns="0" bIns="0" rtlCol="0" anchor="t">
              <a:spAutoFit/>
            </a:bodyPr>
            <a:lstStyle/>
            <a:p>
              <a:pPr marL="581165" lvl="1" indent="-290583">
                <a:lnSpc>
                  <a:spcPts val="4037"/>
                </a:lnSpc>
                <a:buFont typeface="Arial"/>
                <a:buChar char="•"/>
              </a:pPr>
              <a:r>
                <a:rPr lang="en-US" sz="2000" spc="-13" dirty="0">
                  <a:solidFill>
                    <a:srgbClr val="545454"/>
                  </a:solidFill>
                  <a:latin typeface="TT Norms"/>
                </a:rPr>
                <a:t>A user friendly interface to enable user to give a call to Police , Ambulance and National Emergency by just one click.</a:t>
              </a:r>
            </a:p>
            <a:p>
              <a:pPr marL="581165" lvl="1" indent="-290583">
                <a:lnSpc>
                  <a:spcPts val="4037"/>
                </a:lnSpc>
                <a:buFont typeface="Arial"/>
                <a:buChar char="•"/>
              </a:pPr>
              <a:r>
                <a:rPr lang="en-US" sz="2000" spc="-13" dirty="0">
                  <a:solidFill>
                    <a:srgbClr val="545454"/>
                  </a:solidFill>
                  <a:latin typeface="TT Norms"/>
                </a:rPr>
                <a:t>Package used : </a:t>
              </a:r>
              <a:r>
                <a:rPr lang="en-US" sz="2000" spc="-13" dirty="0" err="1">
                  <a:solidFill>
                    <a:srgbClr val="545454"/>
                  </a:solidFill>
                  <a:latin typeface="TT Norms"/>
                </a:rPr>
                <a:t>flutter_phone_direct_caller</a:t>
              </a:r>
              <a:endParaRPr lang="en-US" sz="2000" spc="-13" dirty="0">
                <a:solidFill>
                  <a:srgbClr val="545454"/>
                </a:solidFill>
                <a:latin typeface="TT Norms"/>
              </a:endParaRPr>
            </a:p>
          </p:txBody>
        </p:sp>
      </p:grpSp>
      <p:grpSp>
        <p:nvGrpSpPr>
          <p:cNvPr id="19" name="Group 19"/>
          <p:cNvGrpSpPr/>
          <p:nvPr/>
        </p:nvGrpSpPr>
        <p:grpSpPr>
          <a:xfrm>
            <a:off x="8998645" y="1735703"/>
            <a:ext cx="4734505" cy="4273859"/>
            <a:chOff x="0" y="-76200"/>
            <a:chExt cx="6312673" cy="5698479"/>
          </a:xfrm>
        </p:grpSpPr>
        <p:sp>
          <p:nvSpPr>
            <p:cNvPr id="20" name="TextBox 20"/>
            <p:cNvSpPr txBox="1"/>
            <p:nvPr/>
          </p:nvSpPr>
          <p:spPr>
            <a:xfrm>
              <a:off x="0" y="-76200"/>
              <a:ext cx="6312673" cy="563879"/>
            </a:xfrm>
            <a:prstGeom prst="rect">
              <a:avLst/>
            </a:prstGeom>
          </p:spPr>
          <p:txBody>
            <a:bodyPr lIns="0" tIns="0" rIns="0" bIns="0" rtlCol="0" anchor="t">
              <a:spAutoFit/>
            </a:bodyPr>
            <a:lstStyle/>
            <a:p>
              <a:pPr>
                <a:lnSpc>
                  <a:spcPts val="3600"/>
                </a:lnSpc>
              </a:pPr>
              <a:r>
                <a:rPr lang="en-US" sz="2400" dirty="0">
                  <a:solidFill>
                    <a:srgbClr val="000000"/>
                  </a:solidFill>
                  <a:latin typeface="TT Norms Bold"/>
                </a:rPr>
                <a:t>Nearby Safe Places</a:t>
              </a:r>
            </a:p>
          </p:txBody>
        </p:sp>
        <p:sp>
          <p:nvSpPr>
            <p:cNvPr id="21" name="TextBox 21"/>
            <p:cNvSpPr txBox="1"/>
            <p:nvPr/>
          </p:nvSpPr>
          <p:spPr>
            <a:xfrm>
              <a:off x="0" y="787621"/>
              <a:ext cx="5833918" cy="4834658"/>
            </a:xfrm>
            <a:prstGeom prst="rect">
              <a:avLst/>
            </a:prstGeom>
          </p:spPr>
          <p:txBody>
            <a:bodyPr lIns="0" tIns="0" rIns="0" bIns="0" rtlCol="0" anchor="t">
              <a:spAutoFit/>
            </a:bodyPr>
            <a:lstStyle/>
            <a:p>
              <a:pPr marL="582933" lvl="1" indent="-291467">
                <a:lnSpc>
                  <a:spcPts val="4050"/>
                </a:lnSpc>
                <a:buFont typeface="Arial"/>
                <a:buChar char="•"/>
              </a:pPr>
              <a:r>
                <a:rPr lang="en-US" sz="2000" spc="-13" dirty="0">
                  <a:solidFill>
                    <a:srgbClr val="545454"/>
                  </a:solidFill>
                  <a:latin typeface="TT Norms"/>
                </a:rPr>
                <a:t>Gives user a very easy way to locate nearby police stations , hospitals , pharmacies , bus stops in case she is in an unfamiliar location</a:t>
              </a:r>
            </a:p>
            <a:p>
              <a:pPr marL="582933" lvl="1" indent="-291467">
                <a:lnSpc>
                  <a:spcPts val="4050"/>
                </a:lnSpc>
                <a:buFont typeface="Arial"/>
                <a:buChar char="•"/>
              </a:pPr>
              <a:r>
                <a:rPr lang="en-US" sz="2000" spc="-13" dirty="0">
                  <a:solidFill>
                    <a:srgbClr val="545454"/>
                  </a:solidFill>
                  <a:latin typeface="TT Norms"/>
                </a:rPr>
                <a:t>Redirects user to google maps with just one simple click.</a:t>
              </a:r>
            </a:p>
          </p:txBody>
        </p:sp>
      </p:grpSp>
      <p:sp>
        <p:nvSpPr>
          <p:cNvPr id="22" name="TextBox 22"/>
          <p:cNvSpPr txBox="1"/>
          <p:nvPr/>
        </p:nvSpPr>
        <p:spPr>
          <a:xfrm>
            <a:off x="1131886" y="769329"/>
            <a:ext cx="13342355" cy="778519"/>
          </a:xfrm>
          <a:prstGeom prst="rect">
            <a:avLst/>
          </a:prstGeom>
        </p:spPr>
        <p:txBody>
          <a:bodyPr lIns="0" tIns="0" rIns="0" bIns="0" rtlCol="0" anchor="t">
            <a:spAutoFit/>
          </a:bodyPr>
          <a:lstStyle/>
          <a:p>
            <a:pPr>
              <a:lnSpc>
                <a:spcPts val="5900"/>
              </a:lnSpc>
            </a:pPr>
            <a:r>
              <a:rPr lang="en-US" sz="5900" spc="-295">
                <a:solidFill>
                  <a:srgbClr val="F3D339"/>
                </a:solidFill>
                <a:latin typeface="TT Norms Bold"/>
              </a:rPr>
              <a:t>Emergency </a:t>
            </a:r>
            <a:r>
              <a:rPr lang="en-US" sz="5900" spc="-295">
                <a:solidFill>
                  <a:srgbClr val="FFFFFE"/>
                </a:solidFill>
                <a:latin typeface="TT Norms Bold"/>
              </a:rPr>
              <a:t>Helpline &amp; Nearby </a:t>
            </a:r>
            <a:r>
              <a:rPr lang="en-US" sz="5900" spc="-295">
                <a:solidFill>
                  <a:srgbClr val="F3D339"/>
                </a:solidFill>
                <a:latin typeface="TT Norms Bold"/>
              </a:rPr>
              <a:t>Safe Places</a:t>
            </a:r>
          </a:p>
        </p:txBody>
      </p:sp>
      <p:pic>
        <p:nvPicPr>
          <p:cNvPr id="24" name="Picture 23">
            <a:extLst>
              <a:ext uri="{FF2B5EF4-FFF2-40B4-BE49-F238E27FC236}">
                <a16:creationId xmlns:a16="http://schemas.microsoft.com/office/drawing/2014/main" id="{3D5B3BAD-602B-383B-ECF5-02D2A2E99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672" y="1687435"/>
            <a:ext cx="3657600" cy="8229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icture 25">
            <a:extLst>
              <a:ext uri="{FF2B5EF4-FFF2-40B4-BE49-F238E27FC236}">
                <a16:creationId xmlns:a16="http://schemas.microsoft.com/office/drawing/2014/main" id="{39105A94-ED2B-43E2-26E1-5C559BF79C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3150" y="1722869"/>
            <a:ext cx="3657600" cy="8229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Picture 24">
            <a:extLst>
              <a:ext uri="{FF2B5EF4-FFF2-40B4-BE49-F238E27FC236}">
                <a16:creationId xmlns:a16="http://schemas.microsoft.com/office/drawing/2014/main" id="{EB810C6F-AC01-854A-8ED7-A3BCFD036190}"/>
              </a:ext>
            </a:extLst>
          </p:cNvPr>
          <p:cNvPicPr>
            <a:picLocks noChangeAspect="1"/>
          </p:cNvPicPr>
          <p:nvPr/>
        </p:nvPicPr>
        <p:blipFill>
          <a:blip r:embed="rId5"/>
          <a:stretch>
            <a:fillRect/>
          </a:stretch>
        </p:blipFill>
        <p:spPr>
          <a:xfrm>
            <a:off x="9924983" y="6118058"/>
            <a:ext cx="3274327" cy="3834411"/>
          </a:xfrm>
          <a:prstGeom prst="rect">
            <a:avLst/>
          </a:prstGeom>
        </p:spPr>
      </p:pic>
      <p:pic>
        <p:nvPicPr>
          <p:cNvPr id="28" name="Picture 27">
            <a:extLst>
              <a:ext uri="{FF2B5EF4-FFF2-40B4-BE49-F238E27FC236}">
                <a16:creationId xmlns:a16="http://schemas.microsoft.com/office/drawing/2014/main" id="{292D7132-6B55-FA14-915E-7DCCFB1391E6}"/>
              </a:ext>
            </a:extLst>
          </p:cNvPr>
          <p:cNvPicPr>
            <a:picLocks noChangeAspect="1"/>
          </p:cNvPicPr>
          <p:nvPr/>
        </p:nvPicPr>
        <p:blipFill>
          <a:blip r:embed="rId6"/>
          <a:stretch>
            <a:fillRect/>
          </a:stretch>
        </p:blipFill>
        <p:spPr>
          <a:xfrm>
            <a:off x="577551" y="6041235"/>
            <a:ext cx="3938558" cy="34764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E5B6"/>
        </a:solidFill>
        <a:effectLst/>
      </p:bgPr>
    </p:bg>
    <p:spTree>
      <p:nvGrpSpPr>
        <p:cNvPr id="1" name=""/>
        <p:cNvGrpSpPr/>
        <p:nvPr/>
      </p:nvGrpSpPr>
      <p:grpSpPr>
        <a:xfrm>
          <a:off x="0" y="0"/>
          <a:ext cx="0" cy="0"/>
          <a:chOff x="0" y="0"/>
          <a:chExt cx="0" cy="0"/>
        </a:xfrm>
      </p:grpSpPr>
      <p:grpSp>
        <p:nvGrpSpPr>
          <p:cNvPr id="2" name="Group 2"/>
          <p:cNvGrpSpPr/>
          <p:nvPr/>
        </p:nvGrpSpPr>
        <p:grpSpPr>
          <a:xfrm>
            <a:off x="173797" y="187390"/>
            <a:ext cx="17940405" cy="9931660"/>
            <a:chOff x="0" y="0"/>
            <a:chExt cx="4725045" cy="2615746"/>
          </a:xfrm>
        </p:grpSpPr>
        <p:sp>
          <p:nvSpPr>
            <p:cNvPr id="3" name="Freeform 3"/>
            <p:cNvSpPr/>
            <p:nvPr/>
          </p:nvSpPr>
          <p:spPr>
            <a:xfrm>
              <a:off x="0" y="0"/>
              <a:ext cx="4725045" cy="2615746"/>
            </a:xfrm>
            <a:custGeom>
              <a:avLst/>
              <a:gdLst/>
              <a:ahLst/>
              <a:cxnLst/>
              <a:rect l="l" t="t" r="r" b="b"/>
              <a:pathLst>
                <a:path w="4725045" h="2615746">
                  <a:moveTo>
                    <a:pt x="22008" y="0"/>
                  </a:moveTo>
                  <a:lnTo>
                    <a:pt x="4703037" y="0"/>
                  </a:lnTo>
                  <a:cubicBezTo>
                    <a:pt x="4715192" y="0"/>
                    <a:pt x="4725045" y="9853"/>
                    <a:pt x="4725045" y="22008"/>
                  </a:cubicBezTo>
                  <a:lnTo>
                    <a:pt x="4725045" y="2593737"/>
                  </a:lnTo>
                  <a:cubicBezTo>
                    <a:pt x="4725045" y="2605892"/>
                    <a:pt x="4715192" y="2615746"/>
                    <a:pt x="4703037" y="2615746"/>
                  </a:cubicBezTo>
                  <a:lnTo>
                    <a:pt x="22008" y="2615746"/>
                  </a:lnTo>
                  <a:cubicBezTo>
                    <a:pt x="9853" y="2615746"/>
                    <a:pt x="0" y="2605892"/>
                    <a:pt x="0" y="2593737"/>
                  </a:cubicBezTo>
                  <a:lnTo>
                    <a:pt x="0" y="22008"/>
                  </a:lnTo>
                  <a:cubicBezTo>
                    <a:pt x="0" y="9853"/>
                    <a:pt x="9853" y="0"/>
                    <a:pt x="22008" y="0"/>
                  </a:cubicBezTo>
                  <a:close/>
                </a:path>
              </a:pathLst>
            </a:custGeom>
            <a:solidFill>
              <a:srgbClr val="FCFFFF">
                <a:alpha val="73725"/>
              </a:srgbClr>
            </a:solidFill>
            <a:ln w="28575" cap="rnd">
              <a:solidFill>
                <a:srgbClr val="000000">
                  <a:alpha val="73725"/>
                </a:srgbClr>
              </a:solidFill>
              <a:prstDash val="solid"/>
              <a:round/>
            </a:ln>
          </p:spPr>
        </p:sp>
        <p:sp>
          <p:nvSpPr>
            <p:cNvPr id="4" name="TextBox 4"/>
            <p:cNvSpPr txBox="1"/>
            <p:nvPr/>
          </p:nvSpPr>
          <p:spPr>
            <a:xfrm>
              <a:off x="0" y="-28575"/>
              <a:ext cx="4725045" cy="2644321"/>
            </a:xfrm>
            <a:prstGeom prst="rect">
              <a:avLst/>
            </a:prstGeom>
          </p:spPr>
          <p:txBody>
            <a:bodyPr lIns="50800" tIns="50800" rIns="50800" bIns="50800" rtlCol="0" anchor="ctr"/>
            <a:lstStyle/>
            <a:p>
              <a:pPr algn="ctr">
                <a:lnSpc>
                  <a:spcPts val="2660"/>
                </a:lnSpc>
              </a:pPr>
              <a:endParaRPr/>
            </a:p>
          </p:txBody>
        </p:sp>
      </p:grpSp>
      <p:grpSp>
        <p:nvGrpSpPr>
          <p:cNvPr id="6" name="Group 6"/>
          <p:cNvGrpSpPr/>
          <p:nvPr/>
        </p:nvGrpSpPr>
        <p:grpSpPr>
          <a:xfrm rot="-5400000">
            <a:off x="5645863" y="-4916651"/>
            <a:ext cx="1023523" cy="11967655"/>
            <a:chOff x="0" y="0"/>
            <a:chExt cx="269570" cy="3151975"/>
          </a:xfrm>
        </p:grpSpPr>
        <p:sp>
          <p:nvSpPr>
            <p:cNvPr id="7" name="Freeform 7"/>
            <p:cNvSpPr/>
            <p:nvPr/>
          </p:nvSpPr>
          <p:spPr>
            <a:xfrm>
              <a:off x="0" y="0"/>
              <a:ext cx="269570" cy="3151975"/>
            </a:xfrm>
            <a:custGeom>
              <a:avLst/>
              <a:gdLst/>
              <a:ahLst/>
              <a:cxnLst/>
              <a:rect l="l" t="t" r="r" b="b"/>
              <a:pathLst>
                <a:path w="269570" h="3151975">
                  <a:moveTo>
                    <a:pt x="89905" y="3132906"/>
                  </a:moveTo>
                  <a:cubicBezTo>
                    <a:pt x="103725" y="3144420"/>
                    <a:pt x="119437" y="3151975"/>
                    <a:pt x="134858" y="3151975"/>
                  </a:cubicBezTo>
                  <a:cubicBezTo>
                    <a:pt x="150279" y="3151975"/>
                    <a:pt x="165117" y="3145498"/>
                    <a:pt x="178792" y="3133984"/>
                  </a:cubicBezTo>
                  <a:cubicBezTo>
                    <a:pt x="179083" y="3133625"/>
                    <a:pt x="179374" y="3133625"/>
                    <a:pt x="179665" y="3133265"/>
                  </a:cubicBezTo>
                  <a:cubicBezTo>
                    <a:pt x="231018" y="3087210"/>
                    <a:pt x="268843" y="2965596"/>
                    <a:pt x="269570" y="2771513"/>
                  </a:cubicBezTo>
                  <a:lnTo>
                    <a:pt x="269570" y="24583"/>
                  </a:lnTo>
                  <a:cubicBezTo>
                    <a:pt x="269570" y="11006"/>
                    <a:pt x="258564" y="0"/>
                    <a:pt x="244987" y="0"/>
                  </a:cubicBezTo>
                  <a:lnTo>
                    <a:pt x="24583" y="0"/>
                  </a:lnTo>
                  <a:cubicBezTo>
                    <a:pt x="11006" y="0"/>
                    <a:pt x="0" y="11006"/>
                    <a:pt x="0" y="24583"/>
                  </a:cubicBezTo>
                  <a:lnTo>
                    <a:pt x="0" y="2769457"/>
                  </a:lnTo>
                  <a:cubicBezTo>
                    <a:pt x="727" y="2966315"/>
                    <a:pt x="37970" y="3087930"/>
                    <a:pt x="89905" y="3132906"/>
                  </a:cubicBezTo>
                  <a:lnTo>
                    <a:pt x="89905" y="3132906"/>
                  </a:lnTo>
                  <a:close/>
                </a:path>
              </a:pathLst>
            </a:custGeom>
            <a:solidFill>
              <a:srgbClr val="020202">
                <a:alpha val="74902"/>
              </a:srgbClr>
            </a:solidFill>
          </p:spPr>
        </p:sp>
        <p:sp>
          <p:nvSpPr>
            <p:cNvPr id="8" name="TextBox 8"/>
            <p:cNvSpPr txBox="1"/>
            <p:nvPr/>
          </p:nvSpPr>
          <p:spPr>
            <a:xfrm>
              <a:off x="0" y="-28575"/>
              <a:ext cx="269570" cy="3053550"/>
            </a:xfrm>
            <a:prstGeom prst="rect">
              <a:avLst/>
            </a:prstGeom>
          </p:spPr>
          <p:txBody>
            <a:bodyPr lIns="50800" tIns="50800" rIns="50800" bIns="50800" rtlCol="0" anchor="ctr"/>
            <a:lstStyle/>
            <a:p>
              <a:pPr algn="ctr">
                <a:lnSpc>
                  <a:spcPts val="2660"/>
                </a:lnSpc>
              </a:pPr>
              <a:endParaRPr/>
            </a:p>
          </p:txBody>
        </p:sp>
      </p:grpSp>
      <p:grpSp>
        <p:nvGrpSpPr>
          <p:cNvPr id="10" name="Group 10"/>
          <p:cNvGrpSpPr/>
          <p:nvPr/>
        </p:nvGrpSpPr>
        <p:grpSpPr>
          <a:xfrm>
            <a:off x="534529" y="2016691"/>
            <a:ext cx="4292757" cy="4511596"/>
            <a:chOff x="0" y="-76200"/>
            <a:chExt cx="5723676" cy="6015460"/>
          </a:xfrm>
        </p:grpSpPr>
        <p:sp>
          <p:nvSpPr>
            <p:cNvPr id="11" name="TextBox 11"/>
            <p:cNvSpPr txBox="1"/>
            <p:nvPr/>
          </p:nvSpPr>
          <p:spPr>
            <a:xfrm>
              <a:off x="0" y="-76200"/>
              <a:ext cx="5723676" cy="585198"/>
            </a:xfrm>
            <a:prstGeom prst="rect">
              <a:avLst/>
            </a:prstGeom>
          </p:spPr>
          <p:txBody>
            <a:bodyPr lIns="0" tIns="0" rIns="0" bIns="0" rtlCol="0" anchor="t">
              <a:spAutoFit/>
            </a:bodyPr>
            <a:lstStyle/>
            <a:p>
              <a:pPr>
                <a:lnSpc>
                  <a:spcPts val="3757"/>
                </a:lnSpc>
              </a:pPr>
              <a:r>
                <a:rPr lang="en-US" sz="2504">
                  <a:solidFill>
                    <a:srgbClr val="000000"/>
                  </a:solidFill>
                  <a:latin typeface="TT Norms Bold"/>
                </a:rPr>
                <a:t>Fake Call</a:t>
              </a:r>
            </a:p>
          </p:txBody>
        </p:sp>
        <p:sp>
          <p:nvSpPr>
            <p:cNvPr id="12" name="TextBox 12"/>
            <p:cNvSpPr txBox="1"/>
            <p:nvPr/>
          </p:nvSpPr>
          <p:spPr>
            <a:xfrm>
              <a:off x="0" y="546333"/>
              <a:ext cx="5289591" cy="5392927"/>
            </a:xfrm>
            <a:prstGeom prst="rect">
              <a:avLst/>
            </a:prstGeom>
          </p:spPr>
          <p:txBody>
            <a:bodyPr lIns="0" tIns="0" rIns="0" bIns="0" rtlCol="0" anchor="t">
              <a:spAutoFit/>
            </a:bodyPr>
            <a:lstStyle/>
            <a:p>
              <a:pPr marL="581165" lvl="1" indent="-290583">
                <a:lnSpc>
                  <a:spcPts val="4037"/>
                </a:lnSpc>
                <a:buFont typeface="Arial"/>
                <a:buChar char="•"/>
              </a:pPr>
              <a:r>
                <a:rPr lang="en-US" spc="-13" dirty="0">
                  <a:solidFill>
                    <a:srgbClr val="545454"/>
                  </a:solidFill>
                  <a:latin typeface="TT Norms"/>
                </a:rPr>
                <a:t>Sometimes we need a call to get ourselves out of an uncomfortable situation</a:t>
              </a:r>
            </a:p>
            <a:p>
              <a:pPr marL="581165" lvl="1" indent="-290583">
                <a:lnSpc>
                  <a:spcPts val="4037"/>
                </a:lnSpc>
                <a:buFont typeface="Arial"/>
                <a:buChar char="•"/>
              </a:pPr>
              <a:r>
                <a:rPr lang="en-US" spc="-13" dirty="0">
                  <a:solidFill>
                    <a:srgbClr val="545454"/>
                  </a:solidFill>
                  <a:latin typeface="TT Norms"/>
                </a:rPr>
                <a:t>The Fake Call option provides user with a misleading 1nstagram </a:t>
              </a:r>
              <a:r>
                <a:rPr lang="en-US" spc="-13" dirty="0" err="1">
                  <a:solidFill>
                    <a:srgbClr val="545454"/>
                  </a:solidFill>
                  <a:latin typeface="TT Norms"/>
                </a:rPr>
                <a:t>UI,with</a:t>
              </a:r>
              <a:r>
                <a:rPr lang="en-US" spc="-13" dirty="0">
                  <a:solidFill>
                    <a:srgbClr val="545454"/>
                  </a:solidFill>
                  <a:latin typeface="TT Norms"/>
                </a:rPr>
                <a:t> the safely hidden Fake Call option to get a call for herself.</a:t>
              </a:r>
            </a:p>
          </p:txBody>
        </p:sp>
      </p:grpSp>
      <p:grpSp>
        <p:nvGrpSpPr>
          <p:cNvPr id="13" name="Group 13"/>
          <p:cNvGrpSpPr/>
          <p:nvPr/>
        </p:nvGrpSpPr>
        <p:grpSpPr>
          <a:xfrm>
            <a:off x="8892260" y="2160425"/>
            <a:ext cx="4734505" cy="3580079"/>
            <a:chOff x="0" y="-76200"/>
            <a:chExt cx="6312673" cy="4773439"/>
          </a:xfrm>
        </p:grpSpPr>
        <p:sp>
          <p:nvSpPr>
            <p:cNvPr id="14" name="TextBox 14"/>
            <p:cNvSpPr txBox="1"/>
            <p:nvPr/>
          </p:nvSpPr>
          <p:spPr>
            <a:xfrm>
              <a:off x="0" y="-76200"/>
              <a:ext cx="6312673" cy="563879"/>
            </a:xfrm>
            <a:prstGeom prst="rect">
              <a:avLst/>
            </a:prstGeom>
          </p:spPr>
          <p:txBody>
            <a:bodyPr lIns="0" tIns="0" rIns="0" bIns="0" rtlCol="0" anchor="t">
              <a:spAutoFit/>
            </a:bodyPr>
            <a:lstStyle/>
            <a:p>
              <a:pPr>
                <a:lnSpc>
                  <a:spcPts val="3600"/>
                </a:lnSpc>
              </a:pPr>
              <a:r>
                <a:rPr lang="en-US" sz="2400">
                  <a:solidFill>
                    <a:srgbClr val="000000"/>
                  </a:solidFill>
                  <a:latin typeface="TT Norms Bold"/>
                </a:rPr>
                <a:t>Buy Safety Products</a:t>
              </a:r>
            </a:p>
          </p:txBody>
        </p:sp>
        <p:sp>
          <p:nvSpPr>
            <p:cNvPr id="15" name="TextBox 15"/>
            <p:cNvSpPr txBox="1"/>
            <p:nvPr/>
          </p:nvSpPr>
          <p:spPr>
            <a:xfrm>
              <a:off x="0" y="787621"/>
              <a:ext cx="5833918" cy="3909618"/>
            </a:xfrm>
            <a:prstGeom prst="rect">
              <a:avLst/>
            </a:prstGeom>
          </p:spPr>
          <p:txBody>
            <a:bodyPr lIns="0" tIns="0" rIns="0" bIns="0" rtlCol="0" anchor="t">
              <a:spAutoFit/>
            </a:bodyPr>
            <a:lstStyle/>
            <a:p>
              <a:pPr marL="669291" lvl="1" indent="-334646">
                <a:lnSpc>
                  <a:spcPts val="4650"/>
                </a:lnSpc>
                <a:buFont typeface="Arial"/>
                <a:buChar char="•"/>
              </a:pPr>
              <a:r>
                <a:rPr lang="en-US" spc="-15" dirty="0">
                  <a:solidFill>
                    <a:srgbClr val="545454"/>
                  </a:solidFill>
                  <a:latin typeface="TT Norms"/>
                </a:rPr>
                <a:t>Here we have attached a URL link of a website where women can go and surf for different range of safety products like Fight Fobs , Self Defense Kits , pepper gel etc.</a:t>
              </a:r>
            </a:p>
          </p:txBody>
        </p:sp>
      </p:grpSp>
      <p:sp>
        <p:nvSpPr>
          <p:cNvPr id="16" name="TextBox 16"/>
          <p:cNvSpPr txBox="1"/>
          <p:nvPr/>
        </p:nvSpPr>
        <p:spPr>
          <a:xfrm>
            <a:off x="1207550" y="767197"/>
            <a:ext cx="10271927" cy="778519"/>
          </a:xfrm>
          <a:prstGeom prst="rect">
            <a:avLst/>
          </a:prstGeom>
        </p:spPr>
        <p:txBody>
          <a:bodyPr lIns="0" tIns="0" rIns="0" bIns="0" rtlCol="0" anchor="t">
            <a:spAutoFit/>
          </a:bodyPr>
          <a:lstStyle/>
          <a:p>
            <a:pPr>
              <a:lnSpc>
                <a:spcPts val="5900"/>
              </a:lnSpc>
            </a:pPr>
            <a:r>
              <a:rPr lang="en-US" sz="5900" spc="-295">
                <a:solidFill>
                  <a:srgbClr val="F3D339"/>
                </a:solidFill>
                <a:latin typeface="TT Norms Bold"/>
              </a:rPr>
              <a:t>Fake Call </a:t>
            </a:r>
            <a:r>
              <a:rPr lang="en-US" sz="5900" spc="-295">
                <a:solidFill>
                  <a:srgbClr val="FFFFFE"/>
                </a:solidFill>
                <a:latin typeface="TT Norms Bold"/>
              </a:rPr>
              <a:t>&amp; </a:t>
            </a:r>
            <a:r>
              <a:rPr lang="en-US" sz="5900" spc="-295">
                <a:solidFill>
                  <a:srgbClr val="F3D339"/>
                </a:solidFill>
                <a:latin typeface="TT Norms Bold"/>
              </a:rPr>
              <a:t>Buy Safety Products</a:t>
            </a:r>
          </a:p>
        </p:txBody>
      </p:sp>
      <p:grpSp>
        <p:nvGrpSpPr>
          <p:cNvPr id="17" name="Group 17"/>
          <p:cNvGrpSpPr/>
          <p:nvPr/>
        </p:nvGrpSpPr>
        <p:grpSpPr>
          <a:xfrm>
            <a:off x="15593787" y="458402"/>
            <a:ext cx="2116369" cy="393255"/>
            <a:chOff x="0" y="0"/>
            <a:chExt cx="2821826" cy="524340"/>
          </a:xfrm>
        </p:grpSpPr>
        <p:grpSp>
          <p:nvGrpSpPr>
            <p:cNvPr id="18" name="Group 18"/>
            <p:cNvGrpSpPr/>
            <p:nvPr/>
          </p:nvGrpSpPr>
          <p:grpSpPr>
            <a:xfrm>
              <a:off x="0" y="0"/>
              <a:ext cx="2821826" cy="524340"/>
              <a:chOff x="0" y="0"/>
              <a:chExt cx="650949" cy="120957"/>
            </a:xfrm>
          </p:grpSpPr>
          <p:sp>
            <p:nvSpPr>
              <p:cNvPr id="19" name="Freeform 19"/>
              <p:cNvSpPr/>
              <p:nvPr/>
            </p:nvSpPr>
            <p:spPr>
              <a:xfrm>
                <a:off x="0" y="0"/>
                <a:ext cx="650949" cy="120957"/>
              </a:xfrm>
              <a:custGeom>
                <a:avLst/>
                <a:gdLst/>
                <a:ahLst/>
                <a:cxnLst/>
                <a:rect l="l" t="t" r="r" b="b"/>
                <a:pathLst>
                  <a:path w="650949" h="120957">
                    <a:moveTo>
                      <a:pt x="60478" y="0"/>
                    </a:moveTo>
                    <a:lnTo>
                      <a:pt x="590471" y="0"/>
                    </a:lnTo>
                    <a:cubicBezTo>
                      <a:pt x="623872" y="0"/>
                      <a:pt x="650949" y="27077"/>
                      <a:pt x="650949" y="60478"/>
                    </a:cubicBezTo>
                    <a:lnTo>
                      <a:pt x="650949" y="60478"/>
                    </a:lnTo>
                    <a:cubicBezTo>
                      <a:pt x="650949" y="76518"/>
                      <a:pt x="644577" y="91901"/>
                      <a:pt x="633235" y="103243"/>
                    </a:cubicBezTo>
                    <a:cubicBezTo>
                      <a:pt x="621893" y="114585"/>
                      <a:pt x="606511" y="120957"/>
                      <a:pt x="590471" y="120957"/>
                    </a:cubicBezTo>
                    <a:lnTo>
                      <a:pt x="60478" y="120957"/>
                    </a:lnTo>
                    <a:cubicBezTo>
                      <a:pt x="27077" y="120957"/>
                      <a:pt x="0" y="93880"/>
                      <a:pt x="0" y="60478"/>
                    </a:cubicBezTo>
                    <a:lnTo>
                      <a:pt x="0" y="60478"/>
                    </a:lnTo>
                    <a:cubicBezTo>
                      <a:pt x="0" y="27077"/>
                      <a:pt x="27077" y="0"/>
                      <a:pt x="60478" y="0"/>
                    </a:cubicBezTo>
                    <a:close/>
                  </a:path>
                </a:pathLst>
              </a:custGeom>
              <a:solidFill>
                <a:srgbClr val="E8E5BD"/>
              </a:solidFill>
              <a:ln w="28575" cap="rnd">
                <a:solidFill>
                  <a:srgbClr val="000000"/>
                </a:solidFill>
                <a:prstDash val="solid"/>
                <a:round/>
              </a:ln>
            </p:spPr>
          </p:sp>
          <p:sp>
            <p:nvSpPr>
              <p:cNvPr id="20" name="TextBox 20"/>
              <p:cNvSpPr txBox="1"/>
              <p:nvPr/>
            </p:nvSpPr>
            <p:spPr>
              <a:xfrm>
                <a:off x="0" y="-38100"/>
                <a:ext cx="650949" cy="159057"/>
              </a:xfrm>
              <a:prstGeom prst="rect">
                <a:avLst/>
              </a:prstGeom>
            </p:spPr>
            <p:txBody>
              <a:bodyPr lIns="43499" tIns="43499" rIns="43499" bIns="43499" rtlCol="0" anchor="ctr"/>
              <a:lstStyle/>
              <a:p>
                <a:pPr algn="ctr">
                  <a:lnSpc>
                    <a:spcPts val="2659"/>
                  </a:lnSpc>
                </a:pPr>
                <a:endParaRPr/>
              </a:p>
            </p:txBody>
          </p:sp>
        </p:grpSp>
        <p:sp>
          <p:nvSpPr>
            <p:cNvPr id="21" name="TextBox 21"/>
            <p:cNvSpPr txBox="1"/>
            <p:nvPr/>
          </p:nvSpPr>
          <p:spPr>
            <a:xfrm>
              <a:off x="402617" y="67851"/>
              <a:ext cx="2016591" cy="360063"/>
            </a:xfrm>
            <a:prstGeom prst="rect">
              <a:avLst/>
            </a:prstGeom>
          </p:spPr>
          <p:txBody>
            <a:bodyPr lIns="0" tIns="0" rIns="0" bIns="0" rtlCol="0" anchor="t">
              <a:spAutoFit/>
            </a:bodyPr>
            <a:lstStyle/>
            <a:p>
              <a:pPr algn="ctr">
                <a:lnSpc>
                  <a:spcPts val="2285"/>
                </a:lnSpc>
              </a:pPr>
              <a:r>
                <a:rPr lang="en-US" sz="1632">
                  <a:solidFill>
                    <a:srgbClr val="000000"/>
                  </a:solidFill>
                  <a:latin typeface="TT Norms Bold"/>
                </a:rPr>
                <a:t>DIVA GUARD</a:t>
              </a:r>
            </a:p>
          </p:txBody>
        </p:sp>
      </p:grpSp>
      <p:sp>
        <p:nvSpPr>
          <p:cNvPr id="22" name="Freeform 22"/>
          <p:cNvSpPr/>
          <p:nvPr/>
        </p:nvSpPr>
        <p:spPr>
          <a:xfrm>
            <a:off x="378991" y="685027"/>
            <a:ext cx="828559" cy="828559"/>
          </a:xfrm>
          <a:custGeom>
            <a:avLst/>
            <a:gdLst/>
            <a:ahLst/>
            <a:cxnLst/>
            <a:rect l="l" t="t" r="r" b="b"/>
            <a:pathLst>
              <a:path w="828559" h="828559">
                <a:moveTo>
                  <a:pt x="0" y="0"/>
                </a:moveTo>
                <a:lnTo>
                  <a:pt x="828559" y="0"/>
                </a:lnTo>
                <a:lnTo>
                  <a:pt x="828559" y="828559"/>
                </a:lnTo>
                <a:lnTo>
                  <a:pt x="0" y="828559"/>
                </a:lnTo>
                <a:lnTo>
                  <a:pt x="0" y="0"/>
                </a:lnTo>
                <a:close/>
              </a:path>
            </a:pathLst>
          </a:custGeom>
          <a:blipFill>
            <a:blip r:embed="rId2"/>
            <a:stretch>
              <a:fillRect/>
            </a:stretch>
          </a:blipFill>
        </p:spPr>
      </p:sp>
      <p:pic>
        <p:nvPicPr>
          <p:cNvPr id="24" name="Picture 23">
            <a:extLst>
              <a:ext uri="{FF2B5EF4-FFF2-40B4-BE49-F238E27FC236}">
                <a16:creationId xmlns:a16="http://schemas.microsoft.com/office/drawing/2014/main" id="{1A436601-CF70-FDD3-FE15-F90B43049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782" y="1959300"/>
            <a:ext cx="3522418" cy="79254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icture 25">
            <a:extLst>
              <a:ext uri="{FF2B5EF4-FFF2-40B4-BE49-F238E27FC236}">
                <a16:creationId xmlns:a16="http://schemas.microsoft.com/office/drawing/2014/main" id="{B97A2973-B55A-F9B8-E7E3-C73EBF600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0" y="1959299"/>
            <a:ext cx="3522418" cy="79254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BBE84723-2D2E-1F9B-D288-730C9D80AD48}"/>
              </a:ext>
            </a:extLst>
          </p:cNvPr>
          <p:cNvPicPr>
            <a:picLocks noChangeAspect="1"/>
          </p:cNvPicPr>
          <p:nvPr/>
        </p:nvPicPr>
        <p:blipFill>
          <a:blip r:embed="rId5"/>
          <a:stretch>
            <a:fillRect/>
          </a:stretch>
        </p:blipFill>
        <p:spPr>
          <a:xfrm>
            <a:off x="1138618" y="6724323"/>
            <a:ext cx="2921380" cy="3091972"/>
          </a:xfrm>
          <a:prstGeom prst="rect">
            <a:avLst/>
          </a:prstGeom>
        </p:spPr>
      </p:pic>
      <p:pic>
        <p:nvPicPr>
          <p:cNvPr id="25" name="Picture 24">
            <a:extLst>
              <a:ext uri="{FF2B5EF4-FFF2-40B4-BE49-F238E27FC236}">
                <a16:creationId xmlns:a16="http://schemas.microsoft.com/office/drawing/2014/main" id="{A2182D87-B9E7-53FF-1390-42D32C7D05B2}"/>
              </a:ext>
            </a:extLst>
          </p:cNvPr>
          <p:cNvPicPr>
            <a:picLocks noChangeAspect="1"/>
          </p:cNvPicPr>
          <p:nvPr/>
        </p:nvPicPr>
        <p:blipFill>
          <a:blip r:embed="rId6"/>
          <a:stretch>
            <a:fillRect/>
          </a:stretch>
        </p:blipFill>
        <p:spPr>
          <a:xfrm>
            <a:off x="9355439" y="6134100"/>
            <a:ext cx="3291411" cy="36821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5B6"/>
        </a:solidFill>
        <a:effectLst/>
      </p:bgPr>
    </p:bg>
    <p:spTree>
      <p:nvGrpSpPr>
        <p:cNvPr id="1" name=""/>
        <p:cNvGrpSpPr/>
        <p:nvPr/>
      </p:nvGrpSpPr>
      <p:grpSpPr>
        <a:xfrm>
          <a:off x="0" y="0"/>
          <a:ext cx="0" cy="0"/>
          <a:chOff x="0" y="0"/>
          <a:chExt cx="0" cy="0"/>
        </a:xfrm>
      </p:grpSpPr>
      <p:grpSp>
        <p:nvGrpSpPr>
          <p:cNvPr id="2" name="Group 2"/>
          <p:cNvGrpSpPr/>
          <p:nvPr/>
        </p:nvGrpSpPr>
        <p:grpSpPr>
          <a:xfrm>
            <a:off x="173797" y="22493"/>
            <a:ext cx="17940405" cy="10040156"/>
            <a:chOff x="0" y="-28575"/>
            <a:chExt cx="4725045" cy="2644321"/>
          </a:xfrm>
        </p:grpSpPr>
        <p:sp>
          <p:nvSpPr>
            <p:cNvPr id="3" name="Freeform 3"/>
            <p:cNvSpPr/>
            <p:nvPr/>
          </p:nvSpPr>
          <p:spPr>
            <a:xfrm>
              <a:off x="0" y="0"/>
              <a:ext cx="4725045" cy="2615746"/>
            </a:xfrm>
            <a:custGeom>
              <a:avLst/>
              <a:gdLst/>
              <a:ahLst/>
              <a:cxnLst/>
              <a:rect l="l" t="t" r="r" b="b"/>
              <a:pathLst>
                <a:path w="4725045" h="2615746">
                  <a:moveTo>
                    <a:pt x="22008" y="0"/>
                  </a:moveTo>
                  <a:lnTo>
                    <a:pt x="4703037" y="0"/>
                  </a:lnTo>
                  <a:cubicBezTo>
                    <a:pt x="4715192" y="0"/>
                    <a:pt x="4725045" y="9853"/>
                    <a:pt x="4725045" y="22008"/>
                  </a:cubicBezTo>
                  <a:lnTo>
                    <a:pt x="4725045" y="2593737"/>
                  </a:lnTo>
                  <a:cubicBezTo>
                    <a:pt x="4725045" y="2605892"/>
                    <a:pt x="4715192" y="2615746"/>
                    <a:pt x="4703037" y="2615746"/>
                  </a:cubicBezTo>
                  <a:lnTo>
                    <a:pt x="22008" y="2615746"/>
                  </a:lnTo>
                  <a:cubicBezTo>
                    <a:pt x="9853" y="2615746"/>
                    <a:pt x="0" y="2605892"/>
                    <a:pt x="0" y="2593737"/>
                  </a:cubicBezTo>
                  <a:lnTo>
                    <a:pt x="0" y="22008"/>
                  </a:lnTo>
                  <a:cubicBezTo>
                    <a:pt x="0" y="9853"/>
                    <a:pt x="9853" y="0"/>
                    <a:pt x="22008" y="0"/>
                  </a:cubicBezTo>
                  <a:close/>
                </a:path>
              </a:pathLst>
            </a:custGeom>
            <a:solidFill>
              <a:srgbClr val="FCFFFF">
                <a:alpha val="73725"/>
              </a:srgbClr>
            </a:solidFill>
            <a:ln w="28575" cap="rnd">
              <a:solidFill>
                <a:srgbClr val="000000">
                  <a:alpha val="73725"/>
                </a:srgbClr>
              </a:solidFill>
              <a:prstDash val="solid"/>
              <a:round/>
            </a:ln>
          </p:spPr>
        </p:sp>
        <p:sp>
          <p:nvSpPr>
            <p:cNvPr id="4" name="TextBox 4"/>
            <p:cNvSpPr txBox="1"/>
            <p:nvPr/>
          </p:nvSpPr>
          <p:spPr>
            <a:xfrm>
              <a:off x="0" y="-28575"/>
              <a:ext cx="4725045" cy="2644321"/>
            </a:xfrm>
            <a:prstGeom prst="rect">
              <a:avLst/>
            </a:prstGeom>
          </p:spPr>
          <p:txBody>
            <a:bodyPr lIns="50800" tIns="50800" rIns="50800" bIns="50800" rtlCol="0" anchor="ctr"/>
            <a:lstStyle/>
            <a:p>
              <a:pPr algn="ctr">
                <a:lnSpc>
                  <a:spcPts val="2660"/>
                </a:lnSpc>
              </a:pPr>
              <a:endParaRPr/>
            </a:p>
          </p:txBody>
        </p:sp>
      </p:grpSp>
      <p:grpSp>
        <p:nvGrpSpPr>
          <p:cNvPr id="5" name="Group 5"/>
          <p:cNvGrpSpPr/>
          <p:nvPr/>
        </p:nvGrpSpPr>
        <p:grpSpPr>
          <a:xfrm>
            <a:off x="457200" y="1936728"/>
            <a:ext cx="6612587" cy="2240296"/>
            <a:chOff x="0" y="0"/>
            <a:chExt cx="8816783" cy="2987061"/>
          </a:xfrm>
        </p:grpSpPr>
        <p:grpSp>
          <p:nvGrpSpPr>
            <p:cNvPr id="6" name="Group 6"/>
            <p:cNvGrpSpPr/>
            <p:nvPr/>
          </p:nvGrpSpPr>
          <p:grpSpPr>
            <a:xfrm>
              <a:off x="2692319" y="0"/>
              <a:ext cx="3295816" cy="1140578"/>
              <a:chOff x="0" y="0"/>
              <a:chExt cx="1174334" cy="406400"/>
            </a:xfrm>
          </p:grpSpPr>
          <p:sp>
            <p:nvSpPr>
              <p:cNvPr id="7" name="Freeform 7"/>
              <p:cNvSpPr/>
              <p:nvPr/>
            </p:nvSpPr>
            <p:spPr>
              <a:xfrm>
                <a:off x="0" y="0"/>
                <a:ext cx="1174334" cy="406400"/>
              </a:xfrm>
              <a:custGeom>
                <a:avLst/>
                <a:gdLst/>
                <a:ahLst/>
                <a:cxnLst/>
                <a:rect l="l" t="t" r="r" b="b"/>
                <a:pathLst>
                  <a:path w="1174334" h="406400">
                    <a:moveTo>
                      <a:pt x="971134" y="0"/>
                    </a:moveTo>
                    <a:cubicBezTo>
                      <a:pt x="1083358" y="0"/>
                      <a:pt x="1174334" y="90976"/>
                      <a:pt x="1174334" y="203200"/>
                    </a:cubicBezTo>
                    <a:cubicBezTo>
                      <a:pt x="1174334" y="315424"/>
                      <a:pt x="1083358" y="406400"/>
                      <a:pt x="971134" y="406400"/>
                    </a:cubicBezTo>
                    <a:lnTo>
                      <a:pt x="203200" y="406400"/>
                    </a:lnTo>
                    <a:cubicBezTo>
                      <a:pt x="90976" y="406400"/>
                      <a:pt x="0" y="315424"/>
                      <a:pt x="0" y="203200"/>
                    </a:cubicBezTo>
                    <a:cubicBezTo>
                      <a:pt x="0" y="90976"/>
                      <a:pt x="90976" y="0"/>
                      <a:pt x="203200" y="0"/>
                    </a:cubicBezTo>
                    <a:close/>
                  </a:path>
                </a:pathLst>
              </a:custGeom>
              <a:solidFill>
                <a:srgbClr val="4FCDCC"/>
              </a:solidFill>
            </p:spPr>
          </p:sp>
          <p:sp>
            <p:nvSpPr>
              <p:cNvPr id="8" name="TextBox 8"/>
              <p:cNvSpPr txBox="1"/>
              <p:nvPr/>
            </p:nvSpPr>
            <p:spPr>
              <a:xfrm>
                <a:off x="0" y="-9525"/>
                <a:ext cx="1174334" cy="415925"/>
              </a:xfrm>
              <a:prstGeom prst="rect">
                <a:avLst/>
              </a:prstGeom>
            </p:spPr>
            <p:txBody>
              <a:bodyPr lIns="216769" tIns="216769" rIns="216769" bIns="216769" rtlCol="0" anchor="ctr"/>
              <a:lstStyle/>
              <a:p>
                <a:pPr algn="ctr">
                  <a:lnSpc>
                    <a:spcPts val="1800"/>
                  </a:lnSpc>
                </a:pPr>
                <a:r>
                  <a:rPr lang="en-US" sz="1500" spc="44">
                    <a:solidFill>
                      <a:srgbClr val="FFFFFF"/>
                    </a:solidFill>
                    <a:latin typeface="Aileron"/>
                  </a:rPr>
                  <a:t>Location Sharing</a:t>
                </a:r>
              </a:p>
            </p:txBody>
          </p:sp>
        </p:grpSp>
        <p:grpSp>
          <p:nvGrpSpPr>
            <p:cNvPr id="9" name="Group 9"/>
            <p:cNvGrpSpPr/>
            <p:nvPr/>
          </p:nvGrpSpPr>
          <p:grpSpPr>
            <a:xfrm>
              <a:off x="4913627" y="1968248"/>
              <a:ext cx="3903156" cy="1018813"/>
              <a:chOff x="0" y="0"/>
              <a:chExt cx="1562421" cy="407828"/>
            </a:xfrm>
          </p:grpSpPr>
          <p:sp>
            <p:nvSpPr>
              <p:cNvPr id="10" name="Freeform 10"/>
              <p:cNvSpPr/>
              <p:nvPr/>
            </p:nvSpPr>
            <p:spPr>
              <a:xfrm>
                <a:off x="0" y="0"/>
                <a:ext cx="1562421" cy="407828"/>
              </a:xfrm>
              <a:custGeom>
                <a:avLst/>
                <a:gdLst/>
                <a:ahLst/>
                <a:cxnLst/>
                <a:rect l="l" t="t" r="r" b="b"/>
                <a:pathLst>
                  <a:path w="1562421" h="407828">
                    <a:moveTo>
                      <a:pt x="1359221" y="0"/>
                    </a:moveTo>
                    <a:cubicBezTo>
                      <a:pt x="1471445" y="0"/>
                      <a:pt x="1562421" y="91295"/>
                      <a:pt x="1562421" y="203914"/>
                    </a:cubicBezTo>
                    <a:cubicBezTo>
                      <a:pt x="1562421" y="316532"/>
                      <a:pt x="1471445" y="407828"/>
                      <a:pt x="1359221" y="407828"/>
                    </a:cubicBezTo>
                    <a:lnTo>
                      <a:pt x="203200" y="407828"/>
                    </a:lnTo>
                    <a:cubicBezTo>
                      <a:pt x="90976" y="407828"/>
                      <a:pt x="0" y="316532"/>
                      <a:pt x="0" y="203914"/>
                    </a:cubicBezTo>
                    <a:cubicBezTo>
                      <a:pt x="0" y="91295"/>
                      <a:pt x="90976" y="0"/>
                      <a:pt x="203200" y="0"/>
                    </a:cubicBezTo>
                    <a:close/>
                  </a:path>
                </a:pathLst>
              </a:custGeom>
              <a:solidFill>
                <a:srgbClr val="18B6B4"/>
              </a:solidFill>
            </p:spPr>
          </p:sp>
          <p:sp>
            <p:nvSpPr>
              <p:cNvPr id="11" name="TextBox 11"/>
              <p:cNvSpPr txBox="1"/>
              <p:nvPr/>
            </p:nvSpPr>
            <p:spPr>
              <a:xfrm>
                <a:off x="0" y="-9525"/>
                <a:ext cx="1562421" cy="417353"/>
              </a:xfrm>
              <a:prstGeom prst="rect">
                <a:avLst/>
              </a:prstGeom>
            </p:spPr>
            <p:txBody>
              <a:bodyPr lIns="216769" tIns="216769" rIns="216769" bIns="216769" rtlCol="0" anchor="ctr"/>
              <a:lstStyle/>
              <a:p>
                <a:pPr algn="ctr">
                  <a:lnSpc>
                    <a:spcPts val="1800"/>
                  </a:lnSpc>
                </a:pPr>
                <a:r>
                  <a:rPr lang="en-US" sz="1500" spc="44">
                    <a:solidFill>
                      <a:srgbClr val="FFFFFF"/>
                    </a:solidFill>
                    <a:latin typeface="Aileron"/>
                  </a:rPr>
                  <a:t>Through button clicking</a:t>
                </a:r>
              </a:p>
            </p:txBody>
          </p:sp>
        </p:grpSp>
        <p:grpSp>
          <p:nvGrpSpPr>
            <p:cNvPr id="12" name="Group 12"/>
            <p:cNvGrpSpPr/>
            <p:nvPr/>
          </p:nvGrpSpPr>
          <p:grpSpPr>
            <a:xfrm>
              <a:off x="0" y="1968248"/>
              <a:ext cx="3903156" cy="1018813"/>
              <a:chOff x="0" y="0"/>
              <a:chExt cx="1562421" cy="407828"/>
            </a:xfrm>
          </p:grpSpPr>
          <p:sp>
            <p:nvSpPr>
              <p:cNvPr id="13" name="Freeform 13"/>
              <p:cNvSpPr/>
              <p:nvPr/>
            </p:nvSpPr>
            <p:spPr>
              <a:xfrm>
                <a:off x="0" y="0"/>
                <a:ext cx="1562421" cy="407828"/>
              </a:xfrm>
              <a:custGeom>
                <a:avLst/>
                <a:gdLst/>
                <a:ahLst/>
                <a:cxnLst/>
                <a:rect l="l" t="t" r="r" b="b"/>
                <a:pathLst>
                  <a:path w="1562421" h="407828">
                    <a:moveTo>
                      <a:pt x="1359221" y="0"/>
                    </a:moveTo>
                    <a:cubicBezTo>
                      <a:pt x="1471445" y="0"/>
                      <a:pt x="1562421" y="91295"/>
                      <a:pt x="1562421" y="203914"/>
                    </a:cubicBezTo>
                    <a:cubicBezTo>
                      <a:pt x="1562421" y="316532"/>
                      <a:pt x="1471445" y="407828"/>
                      <a:pt x="1359221" y="407828"/>
                    </a:cubicBezTo>
                    <a:lnTo>
                      <a:pt x="203200" y="407828"/>
                    </a:lnTo>
                    <a:cubicBezTo>
                      <a:pt x="90976" y="407828"/>
                      <a:pt x="0" y="316532"/>
                      <a:pt x="0" y="203914"/>
                    </a:cubicBezTo>
                    <a:cubicBezTo>
                      <a:pt x="0" y="91295"/>
                      <a:pt x="90976" y="0"/>
                      <a:pt x="203200" y="0"/>
                    </a:cubicBezTo>
                    <a:close/>
                  </a:path>
                </a:pathLst>
              </a:custGeom>
              <a:solidFill>
                <a:srgbClr val="18B6B4"/>
              </a:solidFill>
            </p:spPr>
          </p:sp>
          <p:sp>
            <p:nvSpPr>
              <p:cNvPr id="14" name="TextBox 14"/>
              <p:cNvSpPr txBox="1"/>
              <p:nvPr/>
            </p:nvSpPr>
            <p:spPr>
              <a:xfrm>
                <a:off x="0" y="-9525"/>
                <a:ext cx="1562421" cy="417353"/>
              </a:xfrm>
              <a:prstGeom prst="rect">
                <a:avLst/>
              </a:prstGeom>
            </p:spPr>
            <p:txBody>
              <a:bodyPr lIns="216769" tIns="216769" rIns="216769" bIns="216769" rtlCol="0" anchor="ctr"/>
              <a:lstStyle/>
              <a:p>
                <a:pPr algn="ctr">
                  <a:lnSpc>
                    <a:spcPts val="1800"/>
                  </a:lnSpc>
                </a:pPr>
                <a:r>
                  <a:rPr lang="en-US" sz="1500" spc="44" dirty="0">
                    <a:solidFill>
                      <a:srgbClr val="FFFFFF"/>
                    </a:solidFill>
                    <a:latin typeface="Aileron"/>
                  </a:rPr>
                  <a:t>Through phone shake</a:t>
                </a:r>
              </a:p>
            </p:txBody>
          </p:sp>
        </p:grpSp>
        <p:sp>
          <p:nvSpPr>
            <p:cNvPr id="15" name="AutoShape 15"/>
            <p:cNvSpPr/>
            <p:nvPr/>
          </p:nvSpPr>
          <p:spPr>
            <a:xfrm rot="-5400000">
              <a:off x="4221221" y="1353018"/>
              <a:ext cx="448130" cy="0"/>
            </a:xfrm>
            <a:prstGeom prst="line">
              <a:avLst/>
            </a:prstGeom>
            <a:ln w="12700" cap="flat">
              <a:solidFill>
                <a:srgbClr val="191919"/>
              </a:solidFill>
              <a:prstDash val="solid"/>
              <a:headEnd type="none" w="sm" len="sm"/>
              <a:tailEnd type="none" w="sm" len="sm"/>
            </a:ln>
          </p:spPr>
        </p:sp>
        <p:sp>
          <p:nvSpPr>
            <p:cNvPr id="16" name="AutoShape 16"/>
            <p:cNvSpPr/>
            <p:nvPr/>
          </p:nvSpPr>
          <p:spPr>
            <a:xfrm flipV="1">
              <a:off x="1951578" y="1594271"/>
              <a:ext cx="0" cy="373977"/>
            </a:xfrm>
            <a:prstGeom prst="line">
              <a:avLst/>
            </a:prstGeom>
            <a:ln w="12700" cap="flat">
              <a:solidFill>
                <a:srgbClr val="191919"/>
              </a:solidFill>
              <a:prstDash val="solid"/>
              <a:headEnd type="none" w="sm" len="sm"/>
              <a:tailEnd type="none" w="sm" len="sm"/>
            </a:ln>
          </p:spPr>
        </p:sp>
        <p:sp>
          <p:nvSpPr>
            <p:cNvPr id="17" name="AutoShape 17"/>
            <p:cNvSpPr/>
            <p:nvPr/>
          </p:nvSpPr>
          <p:spPr>
            <a:xfrm flipV="1">
              <a:off x="6865205" y="1592883"/>
              <a:ext cx="0" cy="375365"/>
            </a:xfrm>
            <a:prstGeom prst="line">
              <a:avLst/>
            </a:prstGeom>
            <a:ln w="12700" cap="flat">
              <a:solidFill>
                <a:srgbClr val="191919"/>
              </a:solidFill>
              <a:prstDash val="solid"/>
              <a:headEnd type="none" w="sm" len="sm"/>
              <a:tailEnd type="none" w="sm" len="sm"/>
            </a:ln>
          </p:spPr>
        </p:sp>
        <p:sp>
          <p:nvSpPr>
            <p:cNvPr id="18" name="AutoShape 18"/>
            <p:cNvSpPr/>
            <p:nvPr/>
          </p:nvSpPr>
          <p:spPr>
            <a:xfrm rot="-10800000">
              <a:off x="1956997" y="1582502"/>
              <a:ext cx="4902789" cy="0"/>
            </a:xfrm>
            <a:prstGeom prst="line">
              <a:avLst/>
            </a:prstGeom>
            <a:ln w="12700" cap="flat">
              <a:solidFill>
                <a:srgbClr val="191919"/>
              </a:solidFill>
              <a:prstDash val="solid"/>
              <a:headEnd type="none" w="sm" len="sm"/>
              <a:tailEnd type="none" w="sm" len="sm"/>
            </a:ln>
          </p:spPr>
        </p:sp>
      </p:grpSp>
      <p:grpSp>
        <p:nvGrpSpPr>
          <p:cNvPr id="19" name="Group 19"/>
          <p:cNvGrpSpPr/>
          <p:nvPr/>
        </p:nvGrpSpPr>
        <p:grpSpPr>
          <a:xfrm>
            <a:off x="1405450" y="4690617"/>
            <a:ext cx="4771428" cy="4482793"/>
            <a:chOff x="0" y="0"/>
            <a:chExt cx="6361904" cy="5977057"/>
          </a:xfrm>
        </p:grpSpPr>
        <p:grpSp>
          <p:nvGrpSpPr>
            <p:cNvPr id="20" name="Group 20"/>
            <p:cNvGrpSpPr/>
            <p:nvPr/>
          </p:nvGrpSpPr>
          <p:grpSpPr>
            <a:xfrm>
              <a:off x="0" y="0"/>
              <a:ext cx="6361904" cy="1214941"/>
              <a:chOff x="0" y="0"/>
              <a:chExt cx="1003114" cy="191566"/>
            </a:xfrm>
          </p:grpSpPr>
          <p:sp>
            <p:nvSpPr>
              <p:cNvPr id="21" name="Freeform 21"/>
              <p:cNvSpPr/>
              <p:nvPr/>
            </p:nvSpPr>
            <p:spPr>
              <a:xfrm>
                <a:off x="0" y="0"/>
                <a:ext cx="1003114" cy="191566"/>
              </a:xfrm>
              <a:custGeom>
                <a:avLst/>
                <a:gdLst/>
                <a:ahLst/>
                <a:cxnLst/>
                <a:rect l="l" t="t" r="r" b="b"/>
                <a:pathLst>
                  <a:path w="1003114" h="191566">
                    <a:moveTo>
                      <a:pt x="95783" y="0"/>
                    </a:moveTo>
                    <a:lnTo>
                      <a:pt x="907331" y="0"/>
                    </a:lnTo>
                    <a:cubicBezTo>
                      <a:pt x="960230" y="0"/>
                      <a:pt x="1003114" y="42883"/>
                      <a:pt x="1003114" y="95783"/>
                    </a:cubicBezTo>
                    <a:lnTo>
                      <a:pt x="1003114" y="95783"/>
                    </a:lnTo>
                    <a:cubicBezTo>
                      <a:pt x="1003114" y="121186"/>
                      <a:pt x="993023" y="145549"/>
                      <a:pt x="975060" y="163512"/>
                    </a:cubicBezTo>
                    <a:cubicBezTo>
                      <a:pt x="957097" y="181475"/>
                      <a:pt x="932734" y="191566"/>
                      <a:pt x="907331" y="191566"/>
                    </a:cubicBezTo>
                    <a:lnTo>
                      <a:pt x="95783" y="191566"/>
                    </a:lnTo>
                    <a:cubicBezTo>
                      <a:pt x="42883" y="191566"/>
                      <a:pt x="0" y="148682"/>
                      <a:pt x="0" y="95783"/>
                    </a:cubicBezTo>
                    <a:lnTo>
                      <a:pt x="0" y="95783"/>
                    </a:lnTo>
                    <a:cubicBezTo>
                      <a:pt x="0" y="42883"/>
                      <a:pt x="42883" y="0"/>
                      <a:pt x="95783" y="0"/>
                    </a:cubicBezTo>
                    <a:close/>
                  </a:path>
                </a:pathLst>
              </a:custGeom>
              <a:solidFill>
                <a:srgbClr val="FEE134"/>
              </a:solidFill>
            </p:spPr>
          </p:sp>
          <p:sp>
            <p:nvSpPr>
              <p:cNvPr id="22" name="TextBox 22"/>
              <p:cNvSpPr txBox="1"/>
              <p:nvPr/>
            </p:nvSpPr>
            <p:spPr>
              <a:xfrm>
                <a:off x="0" y="-76200"/>
                <a:ext cx="1003114" cy="267766"/>
              </a:xfrm>
              <a:prstGeom prst="rect">
                <a:avLst/>
              </a:prstGeom>
            </p:spPr>
            <p:txBody>
              <a:bodyPr lIns="50800" tIns="50800" rIns="50800" bIns="50800" rtlCol="0" anchor="ctr"/>
              <a:lstStyle/>
              <a:p>
                <a:pPr algn="ctr">
                  <a:lnSpc>
                    <a:spcPts val="11050"/>
                  </a:lnSpc>
                </a:pPr>
                <a:endParaRPr/>
              </a:p>
            </p:txBody>
          </p:sp>
        </p:grpSp>
        <p:sp>
          <p:nvSpPr>
            <p:cNvPr id="23" name="TextBox 23"/>
            <p:cNvSpPr txBox="1"/>
            <p:nvPr/>
          </p:nvSpPr>
          <p:spPr>
            <a:xfrm>
              <a:off x="0" y="321723"/>
              <a:ext cx="6361904" cy="523870"/>
            </a:xfrm>
            <a:prstGeom prst="rect">
              <a:avLst/>
            </a:prstGeom>
          </p:spPr>
          <p:txBody>
            <a:bodyPr lIns="0" tIns="0" rIns="0" bIns="0" rtlCol="0" anchor="t">
              <a:spAutoFit/>
            </a:bodyPr>
            <a:lstStyle/>
            <a:p>
              <a:pPr algn="ctr">
                <a:lnSpc>
                  <a:spcPts val="3332"/>
                </a:lnSpc>
                <a:spcBef>
                  <a:spcPct val="0"/>
                </a:spcBef>
              </a:pPr>
              <a:r>
                <a:rPr lang="en-US" sz="2380">
                  <a:solidFill>
                    <a:srgbClr val="000000"/>
                  </a:solidFill>
                  <a:latin typeface="TT Norms"/>
                </a:rPr>
                <a:t>Add Emergency Contacts</a:t>
              </a:r>
            </a:p>
          </p:txBody>
        </p:sp>
        <p:grpSp>
          <p:nvGrpSpPr>
            <p:cNvPr id="24" name="Group 24"/>
            <p:cNvGrpSpPr/>
            <p:nvPr/>
          </p:nvGrpSpPr>
          <p:grpSpPr>
            <a:xfrm>
              <a:off x="0" y="1542491"/>
              <a:ext cx="6361904" cy="2328654"/>
              <a:chOff x="0" y="0"/>
              <a:chExt cx="1003114" cy="367171"/>
            </a:xfrm>
          </p:grpSpPr>
          <p:sp>
            <p:nvSpPr>
              <p:cNvPr id="25" name="Freeform 25"/>
              <p:cNvSpPr/>
              <p:nvPr/>
            </p:nvSpPr>
            <p:spPr>
              <a:xfrm>
                <a:off x="0" y="0"/>
                <a:ext cx="1003114" cy="367171"/>
              </a:xfrm>
              <a:custGeom>
                <a:avLst/>
                <a:gdLst/>
                <a:ahLst/>
                <a:cxnLst/>
                <a:rect l="l" t="t" r="r" b="b"/>
                <a:pathLst>
                  <a:path w="1003114" h="367171">
                    <a:moveTo>
                      <a:pt x="183585" y="0"/>
                    </a:moveTo>
                    <a:lnTo>
                      <a:pt x="819529" y="0"/>
                    </a:lnTo>
                    <a:cubicBezTo>
                      <a:pt x="920920" y="0"/>
                      <a:pt x="1003114" y="82194"/>
                      <a:pt x="1003114" y="183585"/>
                    </a:cubicBezTo>
                    <a:lnTo>
                      <a:pt x="1003114" y="183585"/>
                    </a:lnTo>
                    <a:cubicBezTo>
                      <a:pt x="1003114" y="284977"/>
                      <a:pt x="920920" y="367171"/>
                      <a:pt x="819529" y="367171"/>
                    </a:cubicBezTo>
                    <a:lnTo>
                      <a:pt x="183585" y="367171"/>
                    </a:lnTo>
                    <a:cubicBezTo>
                      <a:pt x="82194" y="367171"/>
                      <a:pt x="0" y="284977"/>
                      <a:pt x="0" y="183585"/>
                    </a:cubicBezTo>
                    <a:lnTo>
                      <a:pt x="0" y="183585"/>
                    </a:lnTo>
                    <a:cubicBezTo>
                      <a:pt x="0" y="82194"/>
                      <a:pt x="82194" y="0"/>
                      <a:pt x="183585" y="0"/>
                    </a:cubicBezTo>
                    <a:close/>
                  </a:path>
                </a:pathLst>
              </a:custGeom>
              <a:solidFill>
                <a:srgbClr val="FEE134"/>
              </a:solidFill>
            </p:spPr>
          </p:sp>
          <p:sp>
            <p:nvSpPr>
              <p:cNvPr id="26" name="TextBox 26"/>
              <p:cNvSpPr txBox="1"/>
              <p:nvPr/>
            </p:nvSpPr>
            <p:spPr>
              <a:xfrm>
                <a:off x="0" y="-76200"/>
                <a:ext cx="1003114" cy="443371"/>
              </a:xfrm>
              <a:prstGeom prst="rect">
                <a:avLst/>
              </a:prstGeom>
            </p:spPr>
            <p:txBody>
              <a:bodyPr lIns="50800" tIns="50800" rIns="50800" bIns="50800" rtlCol="0" anchor="ctr"/>
              <a:lstStyle/>
              <a:p>
                <a:pPr algn="ctr">
                  <a:lnSpc>
                    <a:spcPts val="11050"/>
                  </a:lnSpc>
                </a:pPr>
                <a:endParaRPr/>
              </a:p>
            </p:txBody>
          </p:sp>
        </p:grpSp>
        <p:sp>
          <p:nvSpPr>
            <p:cNvPr id="27" name="TextBox 27"/>
            <p:cNvSpPr txBox="1"/>
            <p:nvPr/>
          </p:nvSpPr>
          <p:spPr>
            <a:xfrm>
              <a:off x="0" y="1864214"/>
              <a:ext cx="6361904" cy="1637584"/>
            </a:xfrm>
            <a:prstGeom prst="rect">
              <a:avLst/>
            </a:prstGeom>
          </p:spPr>
          <p:txBody>
            <a:bodyPr lIns="0" tIns="0" rIns="0" bIns="0" rtlCol="0" anchor="t">
              <a:spAutoFit/>
            </a:bodyPr>
            <a:lstStyle/>
            <a:p>
              <a:pPr algn="ctr">
                <a:lnSpc>
                  <a:spcPts val="3332"/>
                </a:lnSpc>
              </a:pPr>
              <a:r>
                <a:rPr lang="en-US" sz="2380">
                  <a:solidFill>
                    <a:srgbClr val="000000"/>
                  </a:solidFill>
                  <a:latin typeface="TT Norms"/>
                </a:rPr>
                <a:t>Stored in SQFlite</a:t>
              </a:r>
            </a:p>
            <a:p>
              <a:pPr algn="ctr">
                <a:lnSpc>
                  <a:spcPts val="3332"/>
                </a:lnSpc>
                <a:spcBef>
                  <a:spcPct val="0"/>
                </a:spcBef>
              </a:pPr>
              <a:r>
                <a:rPr lang="en-US" sz="2380">
                  <a:solidFill>
                    <a:srgbClr val="000000"/>
                  </a:solidFill>
                  <a:latin typeface="TT Norms"/>
                </a:rPr>
                <a:t>Advantage of App not storing user’s contact data</a:t>
              </a:r>
            </a:p>
          </p:txBody>
        </p:sp>
        <p:grpSp>
          <p:nvGrpSpPr>
            <p:cNvPr id="28" name="Group 28"/>
            <p:cNvGrpSpPr/>
            <p:nvPr/>
          </p:nvGrpSpPr>
          <p:grpSpPr>
            <a:xfrm>
              <a:off x="0" y="4205260"/>
              <a:ext cx="6361904" cy="1771797"/>
              <a:chOff x="0" y="0"/>
              <a:chExt cx="1003114" cy="279368"/>
            </a:xfrm>
          </p:grpSpPr>
          <p:sp>
            <p:nvSpPr>
              <p:cNvPr id="29" name="Freeform 29"/>
              <p:cNvSpPr/>
              <p:nvPr/>
            </p:nvSpPr>
            <p:spPr>
              <a:xfrm>
                <a:off x="0" y="0"/>
                <a:ext cx="1003114" cy="279368"/>
              </a:xfrm>
              <a:custGeom>
                <a:avLst/>
                <a:gdLst/>
                <a:ahLst/>
                <a:cxnLst/>
                <a:rect l="l" t="t" r="r" b="b"/>
                <a:pathLst>
                  <a:path w="1003114" h="279368">
                    <a:moveTo>
                      <a:pt x="139684" y="0"/>
                    </a:moveTo>
                    <a:lnTo>
                      <a:pt x="863430" y="0"/>
                    </a:lnTo>
                    <a:cubicBezTo>
                      <a:pt x="940575" y="0"/>
                      <a:pt x="1003114" y="62539"/>
                      <a:pt x="1003114" y="139684"/>
                    </a:cubicBezTo>
                    <a:lnTo>
                      <a:pt x="1003114" y="139684"/>
                    </a:lnTo>
                    <a:cubicBezTo>
                      <a:pt x="1003114" y="216830"/>
                      <a:pt x="940575" y="279368"/>
                      <a:pt x="863430" y="279368"/>
                    </a:cubicBezTo>
                    <a:lnTo>
                      <a:pt x="139684" y="279368"/>
                    </a:lnTo>
                    <a:cubicBezTo>
                      <a:pt x="62539" y="279368"/>
                      <a:pt x="0" y="216830"/>
                      <a:pt x="0" y="139684"/>
                    </a:cubicBezTo>
                    <a:lnTo>
                      <a:pt x="0" y="139684"/>
                    </a:lnTo>
                    <a:cubicBezTo>
                      <a:pt x="0" y="62539"/>
                      <a:pt x="62539" y="0"/>
                      <a:pt x="139684" y="0"/>
                    </a:cubicBezTo>
                    <a:close/>
                  </a:path>
                </a:pathLst>
              </a:custGeom>
              <a:solidFill>
                <a:srgbClr val="FEE134"/>
              </a:solidFill>
            </p:spPr>
          </p:sp>
          <p:sp>
            <p:nvSpPr>
              <p:cNvPr id="30" name="TextBox 30"/>
              <p:cNvSpPr txBox="1"/>
              <p:nvPr/>
            </p:nvSpPr>
            <p:spPr>
              <a:xfrm>
                <a:off x="0" y="-76200"/>
                <a:ext cx="1003114" cy="355568"/>
              </a:xfrm>
              <a:prstGeom prst="rect">
                <a:avLst/>
              </a:prstGeom>
            </p:spPr>
            <p:txBody>
              <a:bodyPr lIns="50800" tIns="50800" rIns="50800" bIns="50800" rtlCol="0" anchor="ctr"/>
              <a:lstStyle/>
              <a:p>
                <a:pPr algn="ctr">
                  <a:lnSpc>
                    <a:spcPts val="11050"/>
                  </a:lnSpc>
                </a:pPr>
                <a:endParaRPr/>
              </a:p>
            </p:txBody>
          </p:sp>
        </p:grpSp>
        <p:sp>
          <p:nvSpPr>
            <p:cNvPr id="31" name="TextBox 31"/>
            <p:cNvSpPr txBox="1"/>
            <p:nvPr/>
          </p:nvSpPr>
          <p:spPr>
            <a:xfrm>
              <a:off x="0" y="4526982"/>
              <a:ext cx="6190801" cy="1109535"/>
            </a:xfrm>
            <a:prstGeom prst="rect">
              <a:avLst/>
            </a:prstGeom>
          </p:spPr>
          <p:txBody>
            <a:bodyPr wrap="square" lIns="0" tIns="0" rIns="0" bIns="0" rtlCol="0" anchor="t">
              <a:spAutoFit/>
            </a:bodyPr>
            <a:lstStyle/>
            <a:p>
              <a:pPr algn="ctr">
                <a:lnSpc>
                  <a:spcPts val="3332"/>
                </a:lnSpc>
                <a:spcBef>
                  <a:spcPct val="0"/>
                </a:spcBef>
              </a:pPr>
              <a:r>
                <a:rPr lang="en-US" sz="2380" dirty="0">
                  <a:solidFill>
                    <a:srgbClr val="000000"/>
                  </a:solidFill>
                  <a:latin typeface="TT Norms"/>
                </a:rPr>
                <a:t>Easy addition , deletion of contacts and a quick call option</a:t>
              </a:r>
            </a:p>
          </p:txBody>
        </p:sp>
      </p:grpSp>
      <p:grpSp>
        <p:nvGrpSpPr>
          <p:cNvPr id="33" name="Group 33"/>
          <p:cNvGrpSpPr/>
          <p:nvPr/>
        </p:nvGrpSpPr>
        <p:grpSpPr>
          <a:xfrm rot="-5400000">
            <a:off x="7082047" y="-6268680"/>
            <a:ext cx="1023523" cy="14516157"/>
            <a:chOff x="0" y="0"/>
            <a:chExt cx="269570" cy="3823185"/>
          </a:xfrm>
        </p:grpSpPr>
        <p:sp>
          <p:nvSpPr>
            <p:cNvPr id="34" name="Freeform 34"/>
            <p:cNvSpPr/>
            <p:nvPr/>
          </p:nvSpPr>
          <p:spPr>
            <a:xfrm>
              <a:off x="0" y="0"/>
              <a:ext cx="269570" cy="3823185"/>
            </a:xfrm>
            <a:custGeom>
              <a:avLst/>
              <a:gdLst/>
              <a:ahLst/>
              <a:cxnLst/>
              <a:rect l="l" t="t" r="r" b="b"/>
              <a:pathLst>
                <a:path w="269570" h="3823185">
                  <a:moveTo>
                    <a:pt x="89905" y="3804116"/>
                  </a:moveTo>
                  <a:cubicBezTo>
                    <a:pt x="103725" y="3815630"/>
                    <a:pt x="119437" y="3823185"/>
                    <a:pt x="134858" y="3823185"/>
                  </a:cubicBezTo>
                  <a:cubicBezTo>
                    <a:pt x="150279" y="3823185"/>
                    <a:pt x="165117" y="3816709"/>
                    <a:pt x="178792" y="3805194"/>
                  </a:cubicBezTo>
                  <a:cubicBezTo>
                    <a:pt x="179083" y="3804835"/>
                    <a:pt x="179374" y="3804835"/>
                    <a:pt x="179665" y="3804476"/>
                  </a:cubicBezTo>
                  <a:cubicBezTo>
                    <a:pt x="231018" y="3758421"/>
                    <a:pt x="268843" y="3636807"/>
                    <a:pt x="269570" y="3427814"/>
                  </a:cubicBezTo>
                  <a:lnTo>
                    <a:pt x="269570" y="24583"/>
                  </a:lnTo>
                  <a:cubicBezTo>
                    <a:pt x="269570" y="11006"/>
                    <a:pt x="258564" y="0"/>
                    <a:pt x="244987" y="0"/>
                  </a:cubicBezTo>
                  <a:lnTo>
                    <a:pt x="24583" y="0"/>
                  </a:lnTo>
                  <a:cubicBezTo>
                    <a:pt x="11006" y="0"/>
                    <a:pt x="0" y="11006"/>
                    <a:pt x="0" y="24583"/>
                  </a:cubicBezTo>
                  <a:lnTo>
                    <a:pt x="0" y="3425270"/>
                  </a:lnTo>
                  <a:cubicBezTo>
                    <a:pt x="727" y="3637525"/>
                    <a:pt x="37970" y="3759141"/>
                    <a:pt x="89905" y="3804116"/>
                  </a:cubicBezTo>
                  <a:lnTo>
                    <a:pt x="89905" y="3804116"/>
                  </a:lnTo>
                  <a:close/>
                </a:path>
              </a:pathLst>
            </a:custGeom>
            <a:solidFill>
              <a:srgbClr val="020202">
                <a:alpha val="74902"/>
              </a:srgbClr>
            </a:solidFill>
          </p:spPr>
        </p:sp>
        <p:sp>
          <p:nvSpPr>
            <p:cNvPr id="35" name="TextBox 35"/>
            <p:cNvSpPr txBox="1"/>
            <p:nvPr/>
          </p:nvSpPr>
          <p:spPr>
            <a:xfrm>
              <a:off x="0" y="-28575"/>
              <a:ext cx="269570" cy="3724760"/>
            </a:xfrm>
            <a:prstGeom prst="rect">
              <a:avLst/>
            </a:prstGeom>
          </p:spPr>
          <p:txBody>
            <a:bodyPr lIns="50800" tIns="50800" rIns="50800" bIns="50800" rtlCol="0" anchor="ctr"/>
            <a:lstStyle/>
            <a:p>
              <a:pPr algn="ctr">
                <a:lnSpc>
                  <a:spcPts val="2660"/>
                </a:lnSpc>
              </a:pPr>
              <a:endParaRPr/>
            </a:p>
          </p:txBody>
        </p:sp>
      </p:grpSp>
      <p:grpSp>
        <p:nvGrpSpPr>
          <p:cNvPr id="36" name="Group 36"/>
          <p:cNvGrpSpPr/>
          <p:nvPr/>
        </p:nvGrpSpPr>
        <p:grpSpPr>
          <a:xfrm>
            <a:off x="15593787" y="458402"/>
            <a:ext cx="2116369" cy="393255"/>
            <a:chOff x="0" y="0"/>
            <a:chExt cx="2821826" cy="524340"/>
          </a:xfrm>
        </p:grpSpPr>
        <p:grpSp>
          <p:nvGrpSpPr>
            <p:cNvPr id="37" name="Group 37"/>
            <p:cNvGrpSpPr/>
            <p:nvPr/>
          </p:nvGrpSpPr>
          <p:grpSpPr>
            <a:xfrm>
              <a:off x="0" y="0"/>
              <a:ext cx="2821826" cy="524340"/>
              <a:chOff x="0" y="0"/>
              <a:chExt cx="650949" cy="120957"/>
            </a:xfrm>
          </p:grpSpPr>
          <p:sp>
            <p:nvSpPr>
              <p:cNvPr id="38" name="Freeform 38"/>
              <p:cNvSpPr/>
              <p:nvPr/>
            </p:nvSpPr>
            <p:spPr>
              <a:xfrm>
                <a:off x="0" y="0"/>
                <a:ext cx="650949" cy="120957"/>
              </a:xfrm>
              <a:custGeom>
                <a:avLst/>
                <a:gdLst/>
                <a:ahLst/>
                <a:cxnLst/>
                <a:rect l="l" t="t" r="r" b="b"/>
                <a:pathLst>
                  <a:path w="650949" h="120957">
                    <a:moveTo>
                      <a:pt x="60478" y="0"/>
                    </a:moveTo>
                    <a:lnTo>
                      <a:pt x="590471" y="0"/>
                    </a:lnTo>
                    <a:cubicBezTo>
                      <a:pt x="623872" y="0"/>
                      <a:pt x="650949" y="27077"/>
                      <a:pt x="650949" y="60478"/>
                    </a:cubicBezTo>
                    <a:lnTo>
                      <a:pt x="650949" y="60478"/>
                    </a:lnTo>
                    <a:cubicBezTo>
                      <a:pt x="650949" y="76518"/>
                      <a:pt x="644577" y="91901"/>
                      <a:pt x="633235" y="103243"/>
                    </a:cubicBezTo>
                    <a:cubicBezTo>
                      <a:pt x="621893" y="114585"/>
                      <a:pt x="606511" y="120957"/>
                      <a:pt x="590471" y="120957"/>
                    </a:cubicBezTo>
                    <a:lnTo>
                      <a:pt x="60478" y="120957"/>
                    </a:lnTo>
                    <a:cubicBezTo>
                      <a:pt x="27077" y="120957"/>
                      <a:pt x="0" y="93880"/>
                      <a:pt x="0" y="60478"/>
                    </a:cubicBezTo>
                    <a:lnTo>
                      <a:pt x="0" y="60478"/>
                    </a:lnTo>
                    <a:cubicBezTo>
                      <a:pt x="0" y="27077"/>
                      <a:pt x="27077" y="0"/>
                      <a:pt x="60478" y="0"/>
                    </a:cubicBezTo>
                    <a:close/>
                  </a:path>
                </a:pathLst>
              </a:custGeom>
              <a:solidFill>
                <a:srgbClr val="E8E5BD"/>
              </a:solidFill>
              <a:ln w="28575" cap="rnd">
                <a:solidFill>
                  <a:srgbClr val="000000"/>
                </a:solidFill>
                <a:prstDash val="solid"/>
                <a:round/>
              </a:ln>
            </p:spPr>
          </p:sp>
          <p:sp>
            <p:nvSpPr>
              <p:cNvPr id="39" name="TextBox 39"/>
              <p:cNvSpPr txBox="1"/>
              <p:nvPr/>
            </p:nvSpPr>
            <p:spPr>
              <a:xfrm>
                <a:off x="0" y="-38100"/>
                <a:ext cx="650949" cy="159057"/>
              </a:xfrm>
              <a:prstGeom prst="rect">
                <a:avLst/>
              </a:prstGeom>
            </p:spPr>
            <p:txBody>
              <a:bodyPr lIns="43499" tIns="43499" rIns="43499" bIns="43499" rtlCol="0" anchor="ctr"/>
              <a:lstStyle/>
              <a:p>
                <a:pPr algn="ctr">
                  <a:lnSpc>
                    <a:spcPts val="2659"/>
                  </a:lnSpc>
                </a:pPr>
                <a:endParaRPr/>
              </a:p>
            </p:txBody>
          </p:sp>
        </p:grpSp>
        <p:sp>
          <p:nvSpPr>
            <p:cNvPr id="40" name="TextBox 40"/>
            <p:cNvSpPr txBox="1"/>
            <p:nvPr/>
          </p:nvSpPr>
          <p:spPr>
            <a:xfrm>
              <a:off x="402617" y="67851"/>
              <a:ext cx="2016591" cy="360063"/>
            </a:xfrm>
            <a:prstGeom prst="rect">
              <a:avLst/>
            </a:prstGeom>
          </p:spPr>
          <p:txBody>
            <a:bodyPr lIns="0" tIns="0" rIns="0" bIns="0" rtlCol="0" anchor="t">
              <a:spAutoFit/>
            </a:bodyPr>
            <a:lstStyle/>
            <a:p>
              <a:pPr algn="ctr">
                <a:lnSpc>
                  <a:spcPts val="2285"/>
                </a:lnSpc>
              </a:pPr>
              <a:r>
                <a:rPr lang="en-US" sz="1632">
                  <a:solidFill>
                    <a:srgbClr val="000000"/>
                  </a:solidFill>
                  <a:latin typeface="TT Norms Bold"/>
                </a:rPr>
                <a:t>DIVA GUARD</a:t>
              </a:r>
            </a:p>
          </p:txBody>
        </p:sp>
      </p:grpSp>
      <p:sp>
        <p:nvSpPr>
          <p:cNvPr id="41" name="Freeform 41"/>
          <p:cNvSpPr/>
          <p:nvPr/>
        </p:nvSpPr>
        <p:spPr>
          <a:xfrm>
            <a:off x="335730" y="677453"/>
            <a:ext cx="702495" cy="702495"/>
          </a:xfrm>
          <a:custGeom>
            <a:avLst/>
            <a:gdLst/>
            <a:ahLst/>
            <a:cxnLst/>
            <a:rect l="l" t="t" r="r" b="b"/>
            <a:pathLst>
              <a:path w="702495" h="702495">
                <a:moveTo>
                  <a:pt x="0" y="0"/>
                </a:moveTo>
                <a:lnTo>
                  <a:pt x="702495" y="0"/>
                </a:lnTo>
                <a:lnTo>
                  <a:pt x="702495" y="702494"/>
                </a:lnTo>
                <a:lnTo>
                  <a:pt x="0" y="702494"/>
                </a:lnTo>
                <a:lnTo>
                  <a:pt x="0" y="0"/>
                </a:lnTo>
                <a:close/>
              </a:path>
            </a:pathLst>
          </a:custGeom>
          <a:blipFill>
            <a:blip r:embed="rId2"/>
            <a:stretch>
              <a:fillRect/>
            </a:stretch>
          </a:blipFill>
        </p:spPr>
      </p:sp>
      <p:sp>
        <p:nvSpPr>
          <p:cNvPr id="42" name="TextBox 42"/>
          <p:cNvSpPr txBox="1"/>
          <p:nvPr/>
        </p:nvSpPr>
        <p:spPr>
          <a:xfrm>
            <a:off x="1028700" y="696591"/>
            <a:ext cx="13064626" cy="778519"/>
          </a:xfrm>
          <a:prstGeom prst="rect">
            <a:avLst/>
          </a:prstGeom>
        </p:spPr>
        <p:txBody>
          <a:bodyPr lIns="0" tIns="0" rIns="0" bIns="0" rtlCol="0" anchor="t">
            <a:spAutoFit/>
          </a:bodyPr>
          <a:lstStyle/>
          <a:p>
            <a:pPr>
              <a:lnSpc>
                <a:spcPts val="5900"/>
              </a:lnSpc>
            </a:pPr>
            <a:r>
              <a:rPr lang="en-US" sz="5900" spc="-295">
                <a:solidFill>
                  <a:srgbClr val="F3D339"/>
                </a:solidFill>
                <a:latin typeface="TT Norms Bold"/>
              </a:rPr>
              <a:t>Location Sharing</a:t>
            </a:r>
            <a:r>
              <a:rPr lang="en-US" sz="5900" spc="-295">
                <a:solidFill>
                  <a:srgbClr val="FFFFFE"/>
                </a:solidFill>
                <a:latin typeface="TT Norms Bold"/>
              </a:rPr>
              <a:t> to </a:t>
            </a:r>
            <a:r>
              <a:rPr lang="en-US" sz="5900" spc="-295">
                <a:solidFill>
                  <a:srgbClr val="F3D339"/>
                </a:solidFill>
                <a:latin typeface="TT Norms Bold"/>
              </a:rPr>
              <a:t>Emergency Contacts</a:t>
            </a:r>
          </a:p>
        </p:txBody>
      </p:sp>
      <p:pic>
        <p:nvPicPr>
          <p:cNvPr id="44" name="Picture 43">
            <a:extLst>
              <a:ext uri="{FF2B5EF4-FFF2-40B4-BE49-F238E27FC236}">
                <a16:creationId xmlns:a16="http://schemas.microsoft.com/office/drawing/2014/main" id="{225574B6-532A-80AD-CB89-0ECBD3C34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789" y="1802129"/>
            <a:ext cx="3548802" cy="7984805"/>
          </a:xfrm>
          <a:prstGeom prst="rect">
            <a:avLst/>
          </a:prstGeom>
        </p:spPr>
      </p:pic>
      <p:pic>
        <p:nvPicPr>
          <p:cNvPr id="43" name="Picture 42">
            <a:extLst>
              <a:ext uri="{FF2B5EF4-FFF2-40B4-BE49-F238E27FC236}">
                <a16:creationId xmlns:a16="http://schemas.microsoft.com/office/drawing/2014/main" id="{3ED0AFDF-9CD2-E476-C3FA-77BAF2E35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5009" y="2933699"/>
            <a:ext cx="7145827" cy="45484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786</TotalTime>
  <Words>1793</Words>
  <Application>Microsoft Office PowerPoint</Application>
  <PresentationFormat>Custom</PresentationFormat>
  <Paragraphs>218</Paragraphs>
  <Slides>15</Slides>
  <Notes>0</Notes>
  <HiddenSlides>0</HiddenSlides>
  <MMClips>2</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15</vt:i4>
      </vt:variant>
    </vt:vector>
  </HeadingPairs>
  <TitlesOfParts>
    <vt:vector size="30" baseType="lpstr">
      <vt:lpstr>Radley Italics</vt:lpstr>
      <vt:lpstr>Aileron</vt:lpstr>
      <vt:lpstr>TT Norms Bold Italics</vt:lpstr>
      <vt:lpstr>Canva Sans</vt:lpstr>
      <vt:lpstr>TT Norms</vt:lpstr>
      <vt:lpstr>TT Norms Bold</vt:lpstr>
      <vt:lpstr>Comica</vt:lpstr>
      <vt:lpstr>Bodoni FLF Bold</vt:lpstr>
      <vt:lpstr>TT Norms Semi-Bold</vt:lpstr>
      <vt:lpstr>Calibri</vt:lpstr>
      <vt:lpstr>Arial</vt:lpstr>
      <vt:lpstr>Canva Sans Bold</vt:lpstr>
      <vt:lpstr>TT Norms Medium</vt:lpstr>
      <vt:lpstr>Edo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DIVA GUARD FINALE PPT</dc:title>
  <dc:creator>Kashish .</dc:creator>
  <cp:lastModifiedBy>Kashish .</cp:lastModifiedBy>
  <cp:revision>21</cp:revision>
  <dcterms:created xsi:type="dcterms:W3CDTF">2006-08-16T00:00:00Z</dcterms:created>
  <dcterms:modified xsi:type="dcterms:W3CDTF">2024-03-08T15:00:37Z</dcterms:modified>
  <dc:identifier>DAF-hPMv30U</dc:identifier>
</cp:coreProperties>
</file>